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  <p:sldMasterId id="2147483771" r:id="rId3"/>
    <p:sldMasterId id="2147483838" r:id="rId4"/>
  </p:sldMasterIdLst>
  <p:notesMasterIdLst>
    <p:notesMasterId r:id="rId52"/>
  </p:notesMasterIdLst>
  <p:handoutMasterIdLst>
    <p:handoutMasterId r:id="rId53"/>
  </p:handoutMasterIdLst>
  <p:sldIdLst>
    <p:sldId id="625" r:id="rId5"/>
    <p:sldId id="259" r:id="rId6"/>
    <p:sldId id="2966" r:id="rId7"/>
    <p:sldId id="2957" r:id="rId8"/>
    <p:sldId id="522" r:id="rId9"/>
    <p:sldId id="457" r:id="rId10"/>
    <p:sldId id="458" r:id="rId11"/>
    <p:sldId id="459" r:id="rId12"/>
    <p:sldId id="461" r:id="rId13"/>
    <p:sldId id="465" r:id="rId14"/>
    <p:sldId id="466" r:id="rId15"/>
    <p:sldId id="827" r:id="rId16"/>
    <p:sldId id="468" r:id="rId17"/>
    <p:sldId id="291" r:id="rId18"/>
    <p:sldId id="524" r:id="rId19"/>
    <p:sldId id="474" r:id="rId20"/>
    <p:sldId id="400" r:id="rId21"/>
    <p:sldId id="401" r:id="rId22"/>
    <p:sldId id="402" r:id="rId23"/>
    <p:sldId id="418" r:id="rId24"/>
    <p:sldId id="2967" r:id="rId25"/>
    <p:sldId id="895" r:id="rId26"/>
    <p:sldId id="896" r:id="rId27"/>
    <p:sldId id="897" r:id="rId28"/>
    <p:sldId id="809" r:id="rId29"/>
    <p:sldId id="937" r:id="rId30"/>
    <p:sldId id="2968" r:id="rId31"/>
    <p:sldId id="685" r:id="rId32"/>
    <p:sldId id="2969" r:id="rId33"/>
    <p:sldId id="403" r:id="rId34"/>
    <p:sldId id="381" r:id="rId35"/>
    <p:sldId id="472" r:id="rId36"/>
    <p:sldId id="715" r:id="rId37"/>
    <p:sldId id="2959" r:id="rId38"/>
    <p:sldId id="2970" r:id="rId39"/>
    <p:sldId id="2971" r:id="rId40"/>
    <p:sldId id="2972" r:id="rId41"/>
    <p:sldId id="2973" r:id="rId42"/>
    <p:sldId id="2974" r:id="rId43"/>
    <p:sldId id="2975" r:id="rId44"/>
    <p:sldId id="672" r:id="rId45"/>
    <p:sldId id="707" r:id="rId46"/>
    <p:sldId id="678" r:id="rId47"/>
    <p:sldId id="717" r:id="rId48"/>
    <p:sldId id="941" r:id="rId49"/>
    <p:sldId id="325" r:id="rId50"/>
    <p:sldId id="34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27E"/>
    <a:srgbClr val="2E686C"/>
    <a:srgbClr val="56504B"/>
    <a:srgbClr val="67605B"/>
    <a:srgbClr val="79726D"/>
    <a:srgbClr val="8B8580"/>
    <a:srgbClr val="FCFBFA"/>
    <a:srgbClr val="E5DBBE"/>
    <a:srgbClr val="41817E"/>
    <a:srgbClr val="4F8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5" autoAdjust="0"/>
    <p:restoredTop sz="94605"/>
  </p:normalViewPr>
  <p:slideViewPr>
    <p:cSldViewPr snapToGrid="0">
      <p:cViewPr varScale="1">
        <p:scale>
          <a:sx n="103" d="100"/>
          <a:sy n="103" d="100"/>
        </p:scale>
        <p:origin x="168" y="720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FAACF-FE80-3045-A52B-C9F476AFAC98}" type="datetime1">
              <a:t>13/4/20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7B521-A6BB-8943-A483-BC51E6FD688D}" type="datetime1">
              <a:t>13/4/20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381000"/>
            <a:ext cx="4572000" cy="25733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53" indent="-302059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36" indent="-241648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30" indent="-241648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25" indent="-241648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19" indent="-24164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14" indent="-24164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07" indent="-24164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003" indent="-24164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B670AC1-0944-48EB-BCFC-096620A08B4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09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But if you want the</a:t>
            </a:r>
            <a:r>
              <a:rPr lang="en-US" baseline="0" dirty="0"/>
              <a:t> granularity of a per-PDB upgrade, it can be done by unplug/plug into a second CDB, upgraded to the required level. 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So applications can be upgraded</a:t>
            </a:r>
            <a:r>
              <a:rPr lang="en-US" baseline="0" dirty="0"/>
              <a:t> as and when they’re ready. </a:t>
            </a:r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en-US" baseline="0" dirty="0"/>
              <a:t>In this example, </a:t>
            </a:r>
            <a:r>
              <a:rPr lang="en-US" dirty="0"/>
              <a:t>GL never moves to 19.4.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So, along with the advantages of managing many as one, </a:t>
            </a:r>
          </a:p>
          <a:p>
            <a:pPr marL="0" indent="0">
              <a:buFontTx/>
              <a:buNone/>
            </a:pPr>
            <a:r>
              <a:rPr lang="en-US" dirty="0"/>
              <a:t>we’re beginning to see examples of the agility afforded</a:t>
            </a:r>
            <a:r>
              <a:rPr lang="en-US" baseline="0" dirty="0"/>
              <a:t> by the new multitenant architecture. </a:t>
            </a:r>
          </a:p>
          <a:p>
            <a:pPr marL="0" indent="0">
              <a:buFontTx/>
              <a:buNone/>
            </a:pPr>
            <a:r>
              <a:rPr lang="en-US" baseline="0" dirty="0"/>
              <a:t>With other consolidation strategies there’s typically been a trade-off between managing many as one and agility.</a:t>
            </a:r>
          </a:p>
          <a:p>
            <a:pPr marL="0" indent="0">
              <a:buFontTx/>
              <a:buNone/>
            </a:pPr>
            <a:r>
              <a:rPr lang="en-US" baseline="0" dirty="0"/>
              <a:t>With Multitenant, there is no such trade-off. We can reduce operating expenses by managing many as one, and increase agility at the same time.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…and here we transition to this</a:t>
            </a:r>
            <a:r>
              <a:rPr lang="en-US" baseline="0" dirty="0"/>
              <a:t> third major benefit of Multitenant…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 for next slide]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b="1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Automatic Database Diagnostic Monitor (ADDM) Support for Pluggable Databases (PDBs)</a:t>
            </a:r>
          </a:p>
          <a:p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You can now use ADDM analysis for PDBs in a multitenant environment.</a:t>
            </a:r>
          </a:p>
          <a:p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ADDM analysis at a PDB level enables you to tune a PDB effectively for better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pPr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7668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In 12.2, we</a:t>
            </a:r>
            <a:r>
              <a:rPr lang="en-US" baseline="0" dirty="0"/>
              <a:t> have some fantastic new functionality in the area of SaaS.</a:t>
            </a:r>
          </a:p>
          <a:p>
            <a:endParaRPr lang="en-US" baseline="0" dirty="0"/>
          </a:p>
          <a:p>
            <a:r>
              <a:rPr lang="en-US" baseline="0" dirty="0"/>
              <a:t>As previously discussed, in release 12.1 Multitenant delivered an instant SaaS architecture for previously on </a:t>
            </a:r>
            <a:r>
              <a:rPr lang="en-US" baseline="0" dirty="0" err="1"/>
              <a:t>prem</a:t>
            </a:r>
            <a:r>
              <a:rPr lang="en-US" baseline="0" dirty="0"/>
              <a:t> applications.</a:t>
            </a:r>
          </a:p>
          <a:p>
            <a:r>
              <a:rPr lang="en-US" baseline="0" dirty="0"/>
              <a:t>This is great because each tenant is isolated within a self-contained PDB</a:t>
            </a:r>
          </a:p>
          <a:p>
            <a:r>
              <a:rPr lang="en-US" baseline="0" dirty="0"/>
              <a:t>But many such tenants can be supported in a singe CDB, delivering all the benefits of consolidation with Multitenant.</a:t>
            </a:r>
          </a:p>
          <a:p>
            <a:endParaRPr lang="en-US" baseline="0" dirty="0"/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</a:p>
          <a:p>
            <a:r>
              <a:rPr lang="en-US" baseline="0" dirty="0"/>
              <a:t>No need to restate benefits if you include the standard benefits slide.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Reduced </a:t>
            </a:r>
            <a:r>
              <a:rPr lang="en-US" baseline="0" dirty="0" err="1"/>
              <a:t>CapEx</a:t>
            </a:r>
            <a:r>
              <a:rPr lang="en-US" baseline="0" dirty="0"/>
              <a:t> because you can consolidate more tenants per server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Reduced </a:t>
            </a:r>
            <a:r>
              <a:rPr lang="en-US" baseline="0" dirty="0" err="1"/>
              <a:t>OpEx</a:t>
            </a:r>
            <a:r>
              <a:rPr lang="en-US" baseline="0" dirty="0"/>
              <a:t> because you can manage many tenants as 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Increased agility, through ease of provisioning, tenant migration, etc.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And it’s easy to adopt because applications run unchanged. 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</a:p>
          <a:p>
            <a:r>
              <a:rPr lang="en-US" baseline="0" dirty="0"/>
              <a:t>No need to restate benefits if you include the standard benefits slide.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What happens, though, when a new version of an application comes along? </a:t>
            </a:r>
          </a:p>
          <a:p>
            <a:r>
              <a:rPr lang="en-US" baseline="0" dirty="0"/>
              <a:t>We have to upgrade the application definition in each tenant PDB. </a:t>
            </a:r>
          </a:p>
          <a:p>
            <a:r>
              <a:rPr lang="en-US" baseline="0" dirty="0"/>
              <a:t>There are tools to help automate this, but it’s still a rather cumbersome process.</a:t>
            </a:r>
          </a:p>
          <a:p>
            <a:endParaRPr lang="en-US" baseline="0" dirty="0"/>
          </a:p>
          <a:p>
            <a:r>
              <a:rPr lang="en-US" baseline="0" dirty="0"/>
              <a:t>What we wanted to do is to extend this benefit of “manage many as one” from the DBA to the application administrator. </a:t>
            </a:r>
          </a:p>
          <a:p>
            <a:endParaRPr lang="en-US" baseline="0" dirty="0"/>
          </a:p>
          <a:p>
            <a:r>
              <a:rPr lang="en-US" baseline="0" dirty="0"/>
              <a:t>For this, we introduce a new concept – Application container.</a:t>
            </a:r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An application container is made up of: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An application root. This is the repository for the master application definition.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There are application PDBs for each tenant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And an application seed, for provisioning new tenants. 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Now the application is defined once only in a central location – application root. Think of this as a master application definition.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The various tenant PDBs or application PDBs share application objects – such as code, metadata and data – from the application root. 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We can create an application seed, from which new tenant PDBs can simply be created. 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Now, when a new version of the application is available, we upgrade this central master application definition in Application root.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It’s then a simple process to sync the various tenants with this new master definition.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Now, before you think, “that’s cool, but it’s not for me”, think again. 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For one thing, the use of SaaS type applications extends beyond classic SaaS vendors.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Good examples include franchises, such as fast food restaurants, cafes, fro-</a:t>
            </a:r>
            <a:r>
              <a:rPr lang="en-US" baseline="0" dirty="0" err="1"/>
              <a:t>yo</a:t>
            </a:r>
            <a:r>
              <a:rPr lang="en-US" baseline="0" dirty="0"/>
              <a:t> shops.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</a:p>
          <a:p>
            <a:r>
              <a:rPr lang="en-US" baseline="0"/>
              <a:t>Lengthier text. </a:t>
            </a:r>
            <a:endParaRPr lang="en-US" baseline="0" dirty="0"/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=======================================================================================================</a:t>
            </a: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Other examples are things like car dealerships. Anywhere you have a common operating model but independent franchisees lends itself very well to Application Container.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Application container allows you to share common meta data and data.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Many application architectures include a common module, whose definition and/or common data can be shared in this way.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aseline="0" dirty="0"/>
              <a:t>need to p</a:t>
            </a:r>
            <a:r>
              <a:rPr lang="en-US" dirty="0"/>
              <a:t>rovision databases</a:t>
            </a:r>
            <a:r>
              <a:rPr lang="en-US" baseline="0" dirty="0"/>
              <a:t> is a constant challenge for DBAs. </a:t>
            </a:r>
          </a:p>
          <a:p>
            <a:endParaRPr lang="en-US" baseline="0" dirty="0"/>
          </a:p>
          <a:p>
            <a:r>
              <a:rPr lang="en-US" dirty="0"/>
              <a:t>In Oracle</a:t>
            </a:r>
            <a:r>
              <a:rPr lang="en-US" baseline="0" dirty="0"/>
              <a:t> Multitenant, we greatly simplify the process of database provisioning via cloning of existing databases. </a:t>
            </a:r>
          </a:p>
          <a:p>
            <a:r>
              <a:rPr lang="en-US" baseline="0" dirty="0"/>
              <a:t>[click]-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[click]-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[click]-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[click]-</a:t>
            </a:r>
            <a:endParaRPr lang="en-US" dirty="0"/>
          </a:p>
          <a:p>
            <a:r>
              <a:rPr lang="en-US" dirty="0"/>
              <a:t>And read slide as you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61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What’s illustrated here is a typical lifecycle management (or LCM) situation</a:t>
            </a:r>
          </a:p>
          <a:p>
            <a:r>
              <a:rPr lang="en-US" dirty="0"/>
              <a:t>In a hybrid cloud configuration.</a:t>
            </a:r>
          </a:p>
          <a:p>
            <a:endParaRPr lang="en-US" dirty="0"/>
          </a:p>
          <a:p>
            <a:r>
              <a:rPr lang="en-US" dirty="0"/>
              <a:t>There are three production PDBs running in a highly efficient consolidated environment on premises.</a:t>
            </a:r>
          </a:p>
          <a:p>
            <a:r>
              <a:rPr lang="en-US" dirty="0"/>
              <a:t>Development and testing has shifted to the cloud.</a:t>
            </a:r>
          </a:p>
          <a:p>
            <a:r>
              <a:rPr lang="en-US" dirty="0"/>
              <a:t>The requirement is to set up a golden master database in the cloud</a:t>
            </a:r>
          </a:p>
          <a:p>
            <a:r>
              <a:rPr lang="en-US" dirty="0"/>
              <a:t>From which members of the development team can provision their own isolated environments.</a:t>
            </a:r>
          </a:p>
          <a:p>
            <a:endParaRPr lang="en-US" dirty="0"/>
          </a:p>
          <a:p>
            <a:r>
              <a:rPr lang="en-US" dirty="0"/>
              <a:t>Let’s consider the requirements in turn.</a:t>
            </a:r>
          </a:p>
          <a:p>
            <a:r>
              <a:rPr lang="en-US" dirty="0"/>
              <a:t>The fundamental capability here is online cloning, also known as hot cloning.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baseline="0" dirty="0"/>
              <a:t>From the perspective of this video series – high availability – </a:t>
            </a:r>
          </a:p>
          <a:p>
            <a:r>
              <a:rPr lang="en-US" baseline="0" dirty="0"/>
              <a:t>The key thing is to set up the golden master without taking an outage in production.</a:t>
            </a:r>
          </a:p>
          <a:p>
            <a:r>
              <a:rPr lang="en-US" dirty="0"/>
              <a:t>This is why it is so important to be able to do a hot clone – </a:t>
            </a:r>
          </a:p>
          <a:p>
            <a:r>
              <a:rPr lang="en-US" dirty="0"/>
              <a:t>taken while the source PDB is still open</a:t>
            </a:r>
            <a:r>
              <a:rPr lang="en-US" baseline="0" dirty="0"/>
              <a:t> read-write. </a:t>
            </a:r>
          </a:p>
          <a:p>
            <a:endParaRPr lang="en-US" baseline="0" dirty="0"/>
          </a:p>
          <a:p>
            <a:r>
              <a:rPr lang="en-US" baseline="0" dirty="0"/>
              <a:t>No application outage is required for a hot clone – 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Individual developers can provision their own </a:t>
            </a:r>
            <a:r>
              <a:rPr lang="en-US" i="1" baseline="0" dirty="0"/>
              <a:t>snapshot clones </a:t>
            </a:r>
            <a:r>
              <a:rPr lang="en-US" baseline="0" dirty="0"/>
              <a:t>from this golden master.</a:t>
            </a:r>
          </a:p>
          <a:p>
            <a:r>
              <a:rPr lang="en-US" baseline="0" dirty="0"/>
              <a:t>Based on copy-on-write technology, these are highly storage-efficient;</a:t>
            </a:r>
          </a:p>
          <a:p>
            <a:r>
              <a:rPr lang="en-US" baseline="0" dirty="0"/>
              <a:t>They require negligible incremental storage and can therefore be provisioned very rapidly. </a:t>
            </a:r>
          </a:p>
          <a:p>
            <a:endParaRPr lang="en-US" baseline="0" dirty="0"/>
          </a:p>
          <a:p>
            <a:r>
              <a:rPr lang="en-US" baseline="0" dirty="0"/>
              <a:t>Here the high availability angle is the ability to create – and destroy and re-create – </a:t>
            </a:r>
          </a:p>
          <a:p>
            <a:r>
              <a:rPr lang="en-US" baseline="0" dirty="0"/>
              <a:t>individual development environments very rapidly without impacting other developers.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0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Refreshable</a:t>
            </a:r>
            <a:r>
              <a:rPr lang="en-US" baseline="0" dirty="0"/>
              <a:t> PDB </a:t>
            </a:r>
            <a:r>
              <a:rPr lang="en-US" dirty="0"/>
              <a:t>builds upon Hot</a:t>
            </a:r>
            <a:r>
              <a:rPr lang="en-US" baseline="0" dirty="0"/>
              <a:t> Clone.</a:t>
            </a:r>
          </a:p>
          <a:p>
            <a:endParaRPr lang="en-US" baseline="0" dirty="0"/>
          </a:p>
          <a:p>
            <a:r>
              <a:rPr lang="en-US" baseline="0" dirty="0"/>
              <a:t>Let’s continue our discussion of the development and testing use case in which one of the development Golden Master databases is a clone of production.</a:t>
            </a:r>
          </a:p>
          <a:p>
            <a:endParaRPr lang="en-US" baseline="0" dirty="0"/>
          </a:p>
          <a:p>
            <a:r>
              <a:rPr lang="en-US" baseline="0" dirty="0"/>
              <a:t>Production databases tend to be large. The larger they are, the longer they take to copy. </a:t>
            </a:r>
          </a:p>
          <a:p>
            <a:r>
              <a:rPr lang="en-US" baseline="0" dirty="0"/>
              <a:t>If your production database is in the tens of terabytes scale, it will take in the order of days to copy it. </a:t>
            </a:r>
          </a:p>
          <a:p>
            <a:r>
              <a:rPr lang="en-US" baseline="0" dirty="0"/>
              <a:t>You don’t want to do that sort of thing very often, and therefore development copies of this sort of production database tend to be rather stale.</a:t>
            </a:r>
          </a:p>
          <a:p>
            <a:r>
              <a:rPr lang="en-US" baseline="0" dirty="0"/>
              <a:t>The staler the database, the less relevant it is for development purposes, such as debugging.</a:t>
            </a:r>
          </a:p>
          <a:p>
            <a:endParaRPr lang="en-US" baseline="0" dirty="0"/>
          </a:p>
          <a:p>
            <a:r>
              <a:rPr lang="en-US" baseline="0" dirty="0"/>
              <a:t>That’s why we built Refreshable PDB. 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Step 1 is to take a hot clone. That takes as long as it takes. Hours, days, whatever. It doesn’t really matter since this does not involve an outage in production. 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Now, as the clone becomes stale, we can refresh it. </a:t>
            </a:r>
          </a:p>
          <a:p>
            <a:r>
              <a:rPr lang="en-US" baseline="0" dirty="0"/>
              <a:t>We do this by applying all the transactions that have accumulated since the last refresh. </a:t>
            </a:r>
          </a:p>
          <a:p>
            <a:r>
              <a:rPr lang="en-US" baseline="0" dirty="0"/>
              <a:t>Even if the source database is enormous, this incremental set will typically be much smaller. </a:t>
            </a:r>
          </a:p>
          <a:p>
            <a:r>
              <a:rPr lang="en-US" baseline="0" dirty="0"/>
              <a:t>It’s therefore going to be a much, much quicker process than the initial hot clone.</a:t>
            </a:r>
          </a:p>
          <a:p>
            <a:endParaRPr lang="en-US" baseline="0" dirty="0"/>
          </a:p>
          <a:p>
            <a:r>
              <a:rPr lang="en-US" baseline="0" dirty="0"/>
              <a:t>Therefore it’s going to be much simpler to keep your production clones refreshed with recent data copied from production.</a:t>
            </a:r>
          </a:p>
          <a:p>
            <a:endParaRPr lang="en-US" baseline="0" dirty="0"/>
          </a:p>
          <a:p>
            <a:r>
              <a:rPr lang="en-US" baseline="0" dirty="0"/>
              <a:t>The clone may be refreshed either manually or on a specific schedule, perhaps every 24 hours. </a:t>
            </a:r>
          </a:p>
          <a:p>
            <a:endParaRPr lang="en-US" baseline="0" dirty="0"/>
          </a:p>
          <a:p>
            <a:r>
              <a:rPr lang="en-US" baseline="0" dirty="0"/>
              <a:t>The relevance of this capability from the perspective of high availability</a:t>
            </a:r>
          </a:p>
          <a:p>
            <a:r>
              <a:rPr lang="en-US" baseline="0" dirty="0"/>
              <a:t>Is the availability of freshly-updated data from production in the development master – </a:t>
            </a:r>
          </a:p>
          <a:p>
            <a:r>
              <a:rPr lang="en-US" baseline="0" dirty="0"/>
              <a:t>an invaluable capability for rapidly debugging data-specific bugs.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73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aseline="0" dirty="0"/>
              <a:t>Now we shift gears back into Production, to discuss Online PDB relocation.</a:t>
            </a:r>
          </a:p>
          <a:p>
            <a:endParaRPr lang="en-US" baseline="0" dirty="0"/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Why do you want this?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You want this because we want this.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needed this capability for Oracle Cloud Database Services, including Autonomous Database. 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I’ll tell you why. </a:t>
            </a: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Service Level Agreements (SLAs) typically feature two conflicting aspects – performance and availability. 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If a database is in danger of violating its performance SLA, 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the solution is typically to move it to a server with more available processing power. 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However, to do so traditionally involves an outage in the application, 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and this is likely to violate the </a:t>
            </a:r>
            <a:r>
              <a:rPr lang="en-US" sz="1100" i="1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component of the SLA.</a:t>
            </a:r>
          </a:p>
          <a:p>
            <a:endParaRPr lang="en-US" sz="11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So the high availability requirement is to be able to relocate a PDB between servers without taking an outage.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This is possible with Online PDB Relocation.</a:t>
            </a:r>
          </a:p>
          <a:p>
            <a:endParaRPr lang="en-US" sz="11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Under the covers, we create a refreshable clone,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Top it up with the latest changes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And transparently switch connections.</a:t>
            </a:r>
          </a:p>
          <a:p>
            <a:r>
              <a:rPr lang="en-US" sz="11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When that’s complete the original PDB is dropped.</a:t>
            </a:r>
          </a:p>
          <a:p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It’s all accomplished with a single SQL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1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u="sng" baseline="0" dirty="0"/>
              <a:t>Brief Version</a:t>
            </a:r>
          </a:p>
          <a:p>
            <a:r>
              <a:rPr lang="en-US" b="0" u="none" baseline="0" dirty="0"/>
              <a:t>Oracle Multitenant delivers the full promise of the Database Cloud: </a:t>
            </a:r>
          </a:p>
          <a:p>
            <a:r>
              <a:rPr lang="en-US" b="0" u="none" baseline="0" dirty="0"/>
              <a:t>Isolation and Agility with Economies of Scale.</a:t>
            </a:r>
          </a:p>
          <a:p>
            <a:r>
              <a:rPr lang="en-US" b="0" u="none" baseline="0" dirty="0"/>
              <a:t>Applications run unchanged in self-contained Pluggable Databases or PDBs.</a:t>
            </a:r>
          </a:p>
          <a:p>
            <a:r>
              <a:rPr lang="en-US" b="0" u="none" baseline="0" dirty="0"/>
              <a:t>PDBs are simple to clone and to move to and around the Cloud.</a:t>
            </a:r>
          </a:p>
          <a:p>
            <a:r>
              <a:rPr lang="en-US" b="0" u="none" baseline="0" dirty="0"/>
              <a:t>A container database or CDB consolidates many PDBs.</a:t>
            </a:r>
          </a:p>
          <a:p>
            <a:endParaRPr lang="en-US" b="0" u="none" baseline="0" dirty="0"/>
          </a:p>
          <a:p>
            <a:r>
              <a:rPr lang="en-US" b="0" u="none" baseline="0" dirty="0"/>
              <a:t>Patch the CDB and fix all the PDBs it contains in a single stroke!</a:t>
            </a:r>
          </a:p>
          <a:p>
            <a:r>
              <a:rPr lang="en-US" b="0" u="none" baseline="0" dirty="0"/>
              <a:t>That’s operational efficiency!</a:t>
            </a:r>
          </a:p>
          <a:p>
            <a:endParaRPr lang="en-US" b="0" u="none" baseline="0" dirty="0"/>
          </a:p>
          <a:p>
            <a:r>
              <a:rPr lang="en-US" b="0" u="none" baseline="0" dirty="0"/>
              <a:t>The shared infrastructure model is highly efficient so you can support more applications per server.</a:t>
            </a:r>
          </a:p>
          <a:p>
            <a:r>
              <a:rPr lang="en-US" b="0" u="none" baseline="0" dirty="0"/>
              <a:t>That’s technical efficiency!</a:t>
            </a:r>
          </a:p>
          <a:p>
            <a:endParaRPr lang="en-US" b="0" u="none" baseline="0" dirty="0"/>
          </a:p>
          <a:p>
            <a:pPr marL="0" marR="0" lvl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baseline="0" dirty="0"/>
              <a:t>Longer Version</a:t>
            </a:r>
          </a:p>
          <a:p>
            <a:r>
              <a:rPr lang="en-US" baseline="0" dirty="0"/>
              <a:t>This slide summarizes Oracle Multitenant -- the container database architecture -- the first database designed for the Cloud.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r>
              <a:rPr lang="en-US" baseline="0" dirty="0"/>
              <a:t>We have these self-contained “pluggable databases” or PDBs for each application or tenant.</a:t>
            </a:r>
          </a:p>
          <a:p>
            <a:r>
              <a:rPr lang="en-US" baseline="0" dirty="0"/>
              <a:t>From the point of view of an application, the PDB is the database,</a:t>
            </a:r>
          </a:p>
          <a:p>
            <a:r>
              <a:rPr lang="en-US" baseline="0" dirty="0"/>
              <a:t>In which applications run unchanged.</a:t>
            </a:r>
          </a:p>
          <a:p>
            <a:r>
              <a:rPr lang="en-US" baseline="0" dirty="0"/>
              <a:t>PDBs can be very rapidly provisioned</a:t>
            </a:r>
          </a:p>
          <a:p>
            <a:r>
              <a:rPr lang="en-US" baseline="0" dirty="0"/>
              <a:t>And a pluggable database is a portable database, </a:t>
            </a:r>
          </a:p>
          <a:p>
            <a:r>
              <a:rPr lang="en-US" baseline="0" dirty="0"/>
              <a:t>which makes it very easy to move around, perhaps for load balancing or migration to the Cloud</a:t>
            </a:r>
          </a:p>
          <a:p>
            <a:endParaRPr lang="en-US" baseline="0" dirty="0"/>
          </a:p>
          <a:p>
            <a:pPr marL="0" marR="0" lvl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</a:t>
            </a:r>
          </a:p>
          <a:p>
            <a:r>
              <a:rPr lang="en-US" baseline="0" dirty="0"/>
              <a:t>Many PDBs can be plugged into a single Multitenant Container Database or CDB.</a:t>
            </a:r>
          </a:p>
          <a:p>
            <a:r>
              <a:rPr lang="en-US" baseline="0" dirty="0"/>
              <a:t>From the point of view of a DBA, the CDB is the database – </a:t>
            </a:r>
          </a:p>
          <a:p>
            <a:r>
              <a:rPr lang="en-US" baseline="0" dirty="0"/>
              <a:t>Common operations are performed at the level of the CDB</a:t>
            </a:r>
          </a:p>
          <a:p>
            <a:r>
              <a:rPr lang="en-US" baseline="0" dirty="0"/>
              <a:t>Enabling the DBA to manage many as one, </a:t>
            </a:r>
          </a:p>
          <a:p>
            <a:r>
              <a:rPr lang="en-US" baseline="0" dirty="0"/>
              <a:t>for operations such as upgrade, configuration of high availability, taking backups.</a:t>
            </a:r>
          </a:p>
          <a:p>
            <a:r>
              <a:rPr lang="en-US" baseline="0" dirty="0"/>
              <a:t>But we retain granular control when appropriate.</a:t>
            </a:r>
          </a:p>
          <a:p>
            <a:r>
              <a:rPr lang="en-US" baseline="0" dirty="0"/>
              <a:t>This ability to manage many as one enables tremendous gains in operational efficiency.</a:t>
            </a:r>
          </a:p>
          <a:p>
            <a:endParaRPr lang="en-US" baseline="0" dirty="0"/>
          </a:p>
          <a:p>
            <a:pPr marL="0" marR="0" lvl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</a:t>
            </a:r>
          </a:p>
          <a:p>
            <a:r>
              <a:rPr lang="en-US" baseline="0" dirty="0"/>
              <a:t>Enormous gains in technical efficiency are enabled by a shared technical infrastructure.</a:t>
            </a:r>
          </a:p>
          <a:p>
            <a:r>
              <a:rPr lang="en-US" baseline="0" dirty="0"/>
              <a:t>There’s a single set of background processes </a:t>
            </a:r>
          </a:p>
          <a:p>
            <a:r>
              <a:rPr lang="en-US" baseline="0" dirty="0"/>
              <a:t>And a single, global memory area – the SGA – shared by all the PDBs.</a:t>
            </a:r>
          </a:p>
          <a:p>
            <a:r>
              <a:rPr lang="en-US" baseline="0" dirty="0"/>
              <a:t>The result is that with this architecture we can consolidate more applications per server.</a:t>
            </a:r>
          </a:p>
          <a:p>
            <a:endParaRPr lang="en-US" baseline="0" dirty="0"/>
          </a:p>
          <a:p>
            <a:r>
              <a:rPr lang="en-US" baseline="0" dirty="0"/>
              <a:t>These huge gains in operational and technical efficiency deliver the economies of scale promised by the Cloud.</a:t>
            </a:r>
          </a:p>
          <a:p>
            <a:r>
              <a:rPr lang="en-US" baseline="0" dirty="0"/>
              <a:t>Let’s review the other critical components, starting with isolation.</a:t>
            </a:r>
          </a:p>
          <a:p>
            <a:endParaRPr lang="en-US" baseline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Database 19c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5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sz="11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33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sz="11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aseline="0" dirty="0"/>
              <a:t>[*Be careful not to use the term “Magic Quadrant” in this slide because this is a trademark of Gartner.]</a:t>
            </a:r>
          </a:p>
          <a:p>
            <a:endParaRPr lang="en-US" baseline="0" dirty="0"/>
          </a:p>
          <a:p>
            <a:r>
              <a:rPr lang="en-US" baseline="0" dirty="0"/>
              <a:t>There’s an important class of ISV that we might characterize as “demoralized Y2k-era on-</a:t>
            </a:r>
            <a:r>
              <a:rPr lang="en-US" baseline="0" dirty="0" err="1"/>
              <a:t>prem</a:t>
            </a:r>
            <a:r>
              <a:rPr lang="en-US" baseline="0" dirty="0"/>
              <a:t> application vendors”. </a:t>
            </a:r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Without Multitenant, as these ISVs</a:t>
            </a: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migrate to a modern Cloud model, they are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faced with two bad options.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Either they can move to a hosted model,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running each tenant standalone in a VM in some first-generation Cloud environment.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That might deliver some improved</a:t>
            </a: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isolation and agility, but it’s not at all efficient.</a:t>
            </a:r>
          </a:p>
          <a:p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Or, they could re-architect their application to retrofit multitenancy, which will typically involve very dramatic re-engineering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and testing efforts and lots of unsatisfactory compromises of performance, isolation and functionality. </a:t>
            </a:r>
          </a:p>
          <a:p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33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More modern, “cloud-born” applications typically employ a model sometimes described as “row-based consolidation”.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Essentially this model hosts multiple tenants in a single database, with each tenant’s data distinguished by a column (such as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Tenant_ID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) in each table, designating to whom each row belongs. With data for all tenants intermingled in the same tables it is thus up to the application to segregate the data.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For example, if a particular tenant were to consult an Orders web page, the “show me my orders” query would be satisfied by the application code constructing a SQL statement similar to </a:t>
            </a: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select * from orders</a:t>
            </a:r>
            <a:b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Tenant_ID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= :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Tenant_ID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This works well up to a point, delivering great economies of scale but presents significant</a:t>
            </a: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challenges in terms of both isolation and agility. </a:t>
            </a:r>
          </a:p>
          <a:p>
            <a:endParaRPr lang="en-US" sz="120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</a:p>
          <a:p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Multitenant delivers great advantages to vendors in both categories.</a:t>
            </a:r>
          </a:p>
          <a:p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The formerly standalone applications get instant cloud economies of scale, with no application changes and without compromising on isolation and agility</a:t>
            </a:r>
          </a:p>
          <a:p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For applications born in the Cloud, we deliver the isolation and agility they have sacrificed to reduce costs, without compromising on economies of scale. </a:t>
            </a:r>
            <a:endParaRPr lang="en-US" sz="1200" kern="120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4095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sz="11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73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sz="11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0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sz="11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lvl="1" indent="-168275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/>
              <a:t>New ‘Document-Store’ API’s </a:t>
            </a:r>
            <a:r>
              <a:rPr lang="en-US" dirty="0">
                <a:latin typeface="Arial" charset="0"/>
                <a:cs typeface="Arial" charset="0"/>
              </a:rPr>
              <a:t>for application development</a:t>
            </a:r>
          </a:p>
          <a:p>
            <a:pPr lvl="1"/>
            <a:r>
              <a:rPr lang="en-US" dirty="0"/>
              <a:t>REST services</a:t>
            </a:r>
          </a:p>
          <a:p>
            <a:pPr lvl="1"/>
            <a:r>
              <a:rPr lang="en-US" dirty="0"/>
              <a:t>Document / Collection centric APIs for JAVA</a:t>
            </a:r>
          </a:p>
          <a:p>
            <a:pPr lvl="1"/>
            <a:r>
              <a:rPr lang="en-US" dirty="0"/>
              <a:t>Higher level frameworks for popular scripting languages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All existing RDBMS APIs can access JSON documents stored in Oracle RDBMS</a:t>
            </a:r>
          </a:p>
          <a:p>
            <a:pPr lvl="1"/>
            <a:r>
              <a:rPr lang="en-US" dirty="0"/>
              <a:t>Use OCI, JDBC, .NET to store and retrieve JSON Documents</a:t>
            </a:r>
          </a:p>
          <a:p>
            <a:pPr lvl="1"/>
            <a:r>
              <a:rPr lang="en-US" dirty="0"/>
              <a:t>Execute JSON Path expressions using SQL/JSON 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D9D02-5004-4ED6-8EDB-D4E671BC204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5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381000"/>
            <a:ext cx="4572000" cy="25733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TWO BUILDS</a:t>
            </a:r>
          </a:p>
          <a:p>
            <a:pPr marL="59462" lvl="1">
              <a:buClr>
                <a:srgbClr val="FF0000"/>
              </a:buClr>
              <a:defRPr/>
            </a:pPr>
            <a:endParaRPr lang="en-US" dirty="0"/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JSON documents can be stored in an Oracle database</a:t>
            </a:r>
          </a:p>
          <a:p>
            <a:pPr marL="59462" lvl="1">
              <a:buClr>
                <a:srgbClr val="FF0000"/>
              </a:buClr>
              <a:defRPr/>
            </a:pPr>
            <a:endParaRPr lang="en-US" dirty="0"/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&lt;click&gt; </a:t>
            </a:r>
          </a:p>
          <a:p>
            <a:pPr marL="59462" lvl="1">
              <a:buClr>
                <a:srgbClr val="FF0000"/>
              </a:buClr>
              <a:defRPr/>
            </a:pPr>
            <a:endParaRPr lang="en-US" dirty="0"/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Web/mobile developers use REST or other non-SQL </a:t>
            </a:r>
            <a:r>
              <a:rPr lang="en-US" dirty="0" err="1"/>
              <a:t>api’s</a:t>
            </a:r>
            <a:r>
              <a:rPr lang="en-US" dirty="0"/>
              <a:t> to build their applications</a:t>
            </a:r>
          </a:p>
          <a:p>
            <a:pPr marL="59462" lvl="1">
              <a:buClr>
                <a:srgbClr val="FF0000"/>
              </a:buClr>
              <a:defRPr/>
            </a:pPr>
            <a:endParaRPr lang="en-US" dirty="0"/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&lt;click&gt;</a:t>
            </a:r>
          </a:p>
          <a:p>
            <a:pPr marL="59462" lvl="1">
              <a:buClr>
                <a:srgbClr val="FF0000"/>
              </a:buClr>
              <a:defRPr/>
            </a:pPr>
            <a:endParaRPr lang="en-US" dirty="0"/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Database developers and Bi users access the same JSON documents via SQL</a:t>
            </a:r>
          </a:p>
          <a:p>
            <a:pPr marL="59462" lvl="1">
              <a:buClr>
                <a:srgbClr val="FF0000"/>
              </a:buClr>
              <a:defRPr/>
            </a:pPr>
            <a:r>
              <a:rPr lang="en-US" dirty="0" err="1"/>
              <a:t>NoSQL</a:t>
            </a:r>
            <a:r>
              <a:rPr lang="en-US" dirty="0"/>
              <a:t> databases in general do not provide SQL access, but SQL provides key benefits:</a:t>
            </a:r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 - powerful and efficient query and reporting (including integration with BI tools)</a:t>
            </a:r>
          </a:p>
          <a:p>
            <a:pPr marL="59462" lvl="1">
              <a:buClr>
                <a:srgbClr val="FF0000"/>
              </a:buClr>
              <a:defRPr/>
            </a:pPr>
            <a:r>
              <a:rPr lang="en-US" dirty="0"/>
              <a:t> - data integration between JSON and relational data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59BF6F-FCD8-43CC-A9D9-061098A171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4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12875" y="954088"/>
            <a:ext cx="8377238" cy="4714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goes thru app mid tier (not shown)</a:t>
            </a:r>
          </a:p>
          <a:p>
            <a:endParaRPr lang="en-US" dirty="0"/>
          </a:p>
          <a:p>
            <a:pPr marL="302066" indent="-302066" hangingPunct="1">
              <a:lnSpc>
                <a:spcPct val="11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1300" dirty="0"/>
              <a:t>Data stored in standard relational tables and columns</a:t>
            </a:r>
          </a:p>
          <a:p>
            <a:pPr marL="302066" indent="-302066" hangingPunct="1">
              <a:lnSpc>
                <a:spcPct val="11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1300" dirty="0"/>
              <a:t>ORDS Developer defines SQL that satisfies named URI requests</a:t>
            </a:r>
          </a:p>
          <a:p>
            <a:pPr marL="302066" indent="-302066" hangingPunct="1">
              <a:lnSpc>
                <a:spcPct val="11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1300" dirty="0"/>
              <a:t>App Developer calls named URI over http(s) gets and posts</a:t>
            </a:r>
          </a:p>
          <a:p>
            <a:pPr marL="302066" indent="-302066" hangingPunct="1">
              <a:lnSpc>
                <a:spcPct val="11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1300" dirty="0"/>
              <a:t>ORDS maps URI to the SQL and performs data bindings</a:t>
            </a:r>
          </a:p>
          <a:p>
            <a:pPr marL="302066" indent="-302066" hangingPunct="1">
              <a:lnSpc>
                <a:spcPct val="110000"/>
              </a:lnSpc>
              <a:buClr>
                <a:schemeClr val="accent1"/>
              </a:buClr>
              <a:buFont typeface="Arial"/>
              <a:buChar char="•"/>
            </a:pPr>
            <a:r>
              <a:rPr lang="en-US" sz="1300" dirty="0"/>
              <a:t>ORDS transforms the SQL result set to 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D9D02-5004-4ED6-8EDB-D4E671BC204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in is glassfish grizzly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1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3202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381000"/>
            <a:ext cx="4572000" cy="25733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5715000" y="8610600"/>
            <a:ext cx="762000" cy="2270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A8C87C3-6B41-4C3F-8E94-3CC1C85EB0C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71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</a:t>
            </a:r>
            <a:r>
              <a:rPr lang="en-US" baseline="0" dirty="0"/>
              <a:t> until now, the only way to run analytic queries with an acceptable response </a:t>
            </a:r>
            <a:br>
              <a:rPr lang="en-US" baseline="0" dirty="0"/>
            </a:br>
            <a:r>
              <a:rPr lang="en-US" baseline="0" dirty="0"/>
              <a:t>on an OLTP environment was to create specific indexes for these queries.</a:t>
            </a:r>
          </a:p>
          <a:p>
            <a:endParaRPr lang="en-US" baseline="0" dirty="0"/>
          </a:p>
          <a:p>
            <a:r>
              <a:rPr lang="en-US" baseline="0" dirty="0"/>
              <a:t>The good thing about indexes is that they are extremely scalable.  They work well in-memory &amp; </a:t>
            </a:r>
            <a:br>
              <a:rPr lang="en-US" baseline="0" dirty="0"/>
            </a:br>
            <a:r>
              <a:rPr lang="en-US" baseline="0" dirty="0"/>
              <a:t>are extremely efficient on-disk since they minimize disk IO needed to find the requested data.</a:t>
            </a:r>
          </a:p>
          <a:p>
            <a:r>
              <a:rPr lang="en-US" baseline="0" dirty="0"/>
              <a:t>However, each reporting index is an additional stored structure that must be maintained and </a:t>
            </a:r>
            <a:br>
              <a:rPr lang="en-US" baseline="0" dirty="0"/>
            </a:br>
            <a:r>
              <a:rPr lang="en-US" baseline="0" dirty="0"/>
              <a:t>logged with every change made to the table. This additional overhead can have a huge impact</a:t>
            </a:r>
            <a:br>
              <a:rPr lang="en-US" baseline="0" dirty="0"/>
            </a:br>
            <a:r>
              <a:rPr lang="en-US" baseline="0" dirty="0"/>
              <a:t>on the transaction processing as the number of analytic indexes increases.</a:t>
            </a:r>
            <a:br>
              <a:rPr lang="en-US" baseline="0" dirty="0"/>
            </a:br>
            <a:r>
              <a:rPr lang="en-US" baseline="0" dirty="0"/>
              <a:t>The necessity to have indexes in place removes the ability to do ad-hoc analytics.</a:t>
            </a:r>
            <a:br>
              <a:rPr lang="en-US" baseline="0" dirty="0"/>
            </a:br>
            <a:endParaRPr lang="en-US" baseline="0" dirty="0"/>
          </a:p>
          <a:p>
            <a:r>
              <a:rPr lang="en-US" dirty="0"/>
              <a:t>Replacing</a:t>
            </a:r>
            <a:r>
              <a:rPr lang="en-US" baseline="0" dirty="0"/>
              <a:t> the analytic indexes with Database In-Memory,  if tables fit in memory, makes DML </a:t>
            </a:r>
            <a:br>
              <a:rPr lang="en-US" baseline="0" dirty="0"/>
            </a:br>
            <a:r>
              <a:rPr lang="en-US" baseline="0" dirty="0"/>
              <a:t>operations faster and reduces the overall storage space required for system. And unlike a</a:t>
            </a:r>
            <a:br>
              <a:rPr lang="en-US" baseline="0" dirty="0"/>
            </a:br>
            <a:r>
              <a:rPr lang="en-US" baseline="0" dirty="0"/>
              <a:t>pure in-memory database, if the system should crash and need to restart the business can</a:t>
            </a:r>
            <a:br>
              <a:rPr lang="en-US" baseline="0" dirty="0"/>
            </a:br>
            <a:r>
              <a:rPr lang="en-US" baseline="0" dirty="0"/>
              <a:t>still operate fully. OLTP queries and updates (the heart of any transaction based system) will</a:t>
            </a:r>
            <a:br>
              <a:rPr lang="en-US" baseline="0" dirty="0"/>
            </a:br>
            <a:r>
              <a:rPr lang="en-US" baseline="0" dirty="0"/>
              <a:t> perform just as they always do against the indexed row store.</a:t>
            </a:r>
          </a:p>
          <a:p>
            <a:endParaRPr lang="en-US" baseline="0" dirty="0"/>
          </a:p>
          <a:p>
            <a:r>
              <a:rPr lang="en-US" baseline="0" dirty="0"/>
              <a:t>Analytical queries will execute slowly until the IM Column Store is populated, but they will still run.</a:t>
            </a:r>
          </a:p>
          <a:p>
            <a:r>
              <a:rPr lang="en-US" baseline="0" dirty="0"/>
              <a:t>You don’t have to wait for all of the data to be populated in memory before resuming your business.</a:t>
            </a:r>
          </a:p>
          <a:p>
            <a:endParaRPr lang="en-US" baseline="0" dirty="0"/>
          </a:p>
          <a:p>
            <a:r>
              <a:rPr lang="en-US" baseline="0" dirty="0"/>
              <a:t>Removing the need for analytic indexes greatly simplifies tuning and reduces ongoing administration</a:t>
            </a:r>
            <a:br>
              <a:rPr lang="en-US" baseline="0" dirty="0"/>
            </a:br>
            <a:r>
              <a:rPr lang="en-US" baseline="0" dirty="0"/>
              <a:t>as well as the footprint of the database on disk as the volume of redo and undo generated will be </a:t>
            </a:r>
            <a:br>
              <a:rPr lang="en-US" baseline="0" dirty="0"/>
            </a:br>
            <a:r>
              <a:rPr lang="en-US" baseline="0" dirty="0"/>
              <a:t>greatly reduced.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6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Let's think about our traditional Oracle Database architecture. Every time we create a database, be it a production database, a development or a test database, what do we do? We create a set of files, we allocate a bunch of memory for managing the data, and we kick off a series</a:t>
            </a:r>
            <a:r>
              <a:rPr lang="en-US" baseline="0" dirty="0"/>
              <a:t> </a:t>
            </a:r>
            <a:r>
              <a:rPr lang="en-US" dirty="0"/>
              <a:t>of background processes.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pPr marL="0" indent="0">
              <a:buFontTx/>
              <a:buNone/>
            </a:pPr>
            <a:r>
              <a:rPr lang="en-US" dirty="0"/>
              <a:t>And this is replicated for every one of the databases that we create.</a:t>
            </a:r>
          </a:p>
          <a:p>
            <a:pPr marL="0" indent="0">
              <a:buFontTx/>
              <a:buNone/>
            </a:pPr>
            <a:r>
              <a:rPr lang="en-US" dirty="0"/>
              <a:t>As more and</a:t>
            </a:r>
            <a:r>
              <a:rPr lang="en-US" baseline="0" dirty="0"/>
              <a:t> more databases are fired up, these replicated overheads quickly consume the available server resources and this limits the number of applications we can run on any given server.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You can see how quickly we red-line the little resource meter 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8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Row format is</a:t>
            </a:r>
            <a:r>
              <a:rPr lang="en-US" sz="1200" baseline="0" dirty="0"/>
              <a:t> o</a:t>
            </a:r>
            <a:r>
              <a:rPr lang="en-US" sz="1200" dirty="0"/>
              <a:t>ptimized for OLTP</a:t>
            </a:r>
            <a:r>
              <a:rPr lang="en-US" sz="1200" baseline="0" dirty="0"/>
              <a:t> workloads.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OLTP operations tend to access only a few rows but touch all of the columns</a:t>
            </a:r>
            <a:r>
              <a:rPr lang="en-US" sz="1200" baseline="0" dirty="0"/>
              <a:t>.</a:t>
            </a:r>
            <a:br>
              <a:rPr lang="en-US" sz="1200" baseline="0" dirty="0"/>
            </a:br>
            <a:r>
              <a:rPr lang="en-US" sz="1200" baseline="0" dirty="0"/>
              <a:t>A row format</a:t>
            </a:r>
            <a:r>
              <a:rPr lang="en-US" sz="1200" dirty="0"/>
              <a:t> allows quick access to all of the columns in a record since all</a:t>
            </a:r>
            <a:r>
              <a:rPr lang="en-US" sz="1200" baseline="0" dirty="0"/>
              <a:t> the data</a:t>
            </a:r>
            <a:br>
              <a:rPr lang="en-US" sz="1200" baseline="0" dirty="0"/>
            </a:br>
            <a:r>
              <a:rPr lang="en-US" sz="1200" baseline="0" dirty="0"/>
              <a:t>for a given record</a:t>
            </a:r>
            <a:r>
              <a:rPr lang="en-US" sz="1200" dirty="0"/>
              <a:t> are</a:t>
            </a:r>
            <a:r>
              <a:rPr lang="en-US" sz="1200" baseline="0" dirty="0"/>
              <a:t> </a:t>
            </a:r>
            <a:r>
              <a:rPr lang="en-US" sz="1200" dirty="0"/>
              <a:t>kept together in-memory and on-storage.</a:t>
            </a:r>
            <a:r>
              <a:rPr lang="en-US" sz="1200" baseline="0" dirty="0"/>
              <a:t>  Since all data for a row is kept</a:t>
            </a:r>
            <a:br>
              <a:rPr lang="en-US" sz="1200" baseline="0" dirty="0"/>
            </a:br>
            <a:r>
              <a:rPr lang="en-US" sz="1200" baseline="0" dirty="0"/>
              <a:t>together, much of the row data will be brought into the CPU with a single memory reference. </a:t>
            </a:r>
            <a:r>
              <a:rPr lang="en-US" dirty="0"/>
              <a:t>Row format </a:t>
            </a:r>
            <a:br>
              <a:rPr lang="en-US" dirty="0"/>
            </a:br>
            <a:r>
              <a:rPr lang="en-US" dirty="0"/>
              <a:t>is also much more efficient for row updates</a:t>
            </a:r>
            <a:r>
              <a:rPr lang="en-US" baseline="0" dirty="0"/>
              <a:t> and inserts.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Analytic</a:t>
            </a:r>
            <a:r>
              <a:rPr lang="en-US" baseline="0" dirty="0"/>
              <a:t>al workloads access few columns but scan the entire data set. They also typically require </a:t>
            </a:r>
            <a:br>
              <a:rPr lang="en-US" baseline="0" dirty="0"/>
            </a:br>
            <a:r>
              <a:rPr lang="en-US" baseline="0" dirty="0"/>
              <a:t>some sort of aggregation. A c</a:t>
            </a:r>
            <a:r>
              <a:rPr lang="en-US" dirty="0"/>
              <a:t>olumnar format allows</a:t>
            </a:r>
            <a:r>
              <a:rPr lang="en-US" baseline="0" dirty="0"/>
              <a:t> for much faster data retrieval when </a:t>
            </a:r>
            <a:br>
              <a:rPr lang="en-US" baseline="0" dirty="0"/>
            </a:br>
            <a:r>
              <a:rPr lang="en-US" baseline="0" dirty="0"/>
              <a:t>only a few columns in a table are selected because all the data for a column is kept</a:t>
            </a:r>
            <a:br>
              <a:rPr lang="en-US" baseline="0" dirty="0"/>
            </a:br>
            <a:r>
              <a:rPr lang="en-US" baseline="0" dirty="0"/>
              <a:t>together in-memory and a single memory access will load many column values into the CPU.</a:t>
            </a:r>
            <a:br>
              <a:rPr lang="en-US" baseline="0" dirty="0"/>
            </a:br>
            <a:r>
              <a:rPr lang="en-US" baseline="0" dirty="0"/>
              <a:t>It also lends itself to faster filtering and aggregation, making it the most </a:t>
            </a:r>
            <a:r>
              <a:rPr lang="en-US" baseline="0" dirty="0" err="1"/>
              <a:t>optimzed</a:t>
            </a:r>
            <a:r>
              <a:rPr lang="en-US" baseline="0" dirty="0"/>
              <a:t> format for analytics.</a:t>
            </a:r>
          </a:p>
          <a:p>
            <a:endParaRPr lang="en-US" baseline="0" dirty="0"/>
          </a:p>
          <a:p>
            <a:r>
              <a:rPr lang="en-US" baseline="0" dirty="0"/>
              <a:t>Up until now you have been force to pick just one format and suffer the tradeoff of either </a:t>
            </a:r>
            <a:br>
              <a:rPr lang="en-US" baseline="0" dirty="0"/>
            </a:br>
            <a:r>
              <a:rPr lang="en-US" baseline="0" dirty="0"/>
              <a:t>sub-optimal OLTP or sub-optimal Analytics.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974851-B6F2-4A9B-8632-E8AB37F1296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0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91A3F-57E3-0044-A457-BB035FAE1C1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6088" y="400050"/>
            <a:ext cx="4800600" cy="2701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974851-B6F2-4A9B-8632-E8AB37F1296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9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6088" y="400050"/>
            <a:ext cx="4800600" cy="2701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th</a:t>
            </a:r>
            <a:r>
              <a:rPr lang="en-US" baseline="0" dirty="0"/>
              <a:t>e In-Memory column store is as simple as flipping a switch. All you have to do is specify how much memory the column store can use,</a:t>
            </a:r>
          </a:p>
          <a:p>
            <a:r>
              <a:rPr lang="en-US" baseline="0" dirty="0"/>
              <a:t>Then decide which objects (tables, partitions, and columns) you want to be loaded into the column store and your done using Oracle’s advisor. Oracle will take care of the rest.</a:t>
            </a:r>
          </a:p>
          <a:p>
            <a:r>
              <a:rPr lang="en-US" baseline="0" dirty="0"/>
              <a:t>The Optimizer will simply direct any analytic queries to the In-Memory Column store, allowing you to do drop any indexes that were specifically created to </a:t>
            </a:r>
          </a:p>
          <a:p>
            <a:r>
              <a:rPr lang="en-US" baseline="0" dirty="0"/>
              <a:t>enable analytic query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974851-B6F2-4A9B-8632-E8AB37F1296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32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5175" cy="2573338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use of multiple single-model or multi-model databases depends on what the customer wants to do. Oracle offers the freedom of choosing</a:t>
            </a:r>
            <a:r>
              <a:rPr lang="en-US" baseline="0" dirty="0"/>
              <a:t> either, multi-model or single model.</a:t>
            </a:r>
          </a:p>
          <a:p>
            <a:r>
              <a:rPr lang="en-US" baseline="0" dirty="0"/>
              <a:t>However, Oracle is also providing integration with single-model systems via Big Data SQL which is a key differentiator when choosing Oracle.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59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this slide needs to highlight: query optimizer, </a:t>
            </a:r>
            <a:r>
              <a:rPr lang="en-US" dirty="0" err="1"/>
              <a:t>breadht</a:t>
            </a:r>
            <a:r>
              <a:rPr lang="en-US" dirty="0"/>
              <a:t> of query processing techniques (joins, aggregations, indexes, </a:t>
            </a:r>
            <a:r>
              <a:rPr lang="en-US" dirty="0" err="1"/>
              <a:t>mv's</a:t>
            </a:r>
            <a:r>
              <a:rPr lang="en-US"/>
              <a:t>), parallel execution and in-memory.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pPr/>
              <a:t>44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95672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FPO — for placement only, do not modify/edit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18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Oracle Database 12c, we have a new multitenant architecture,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featuring pluggable databases.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now create a single multitenant container database.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this we can plug multiple pluggable databases.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beauty of this new architecture is we don't need to make changes to our existing applications. 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importantly, we now only allocate one chunk of memory and one set of background processes for that container database. 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that's going to give us much greater utilization out of our existing IT resources. We’ll be able to host many more applications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database server. </a:t>
            </a:r>
          </a:p>
          <a:p>
            <a:pPr marL="0" indent="0"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it's going to give us much greater scalability as we consolidate multiple pluggable databases into our new multitena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72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FontTx/>
              <a:buNone/>
            </a:pPr>
            <a:r>
              <a:rPr lang="en-US" dirty="0"/>
              <a:t>Let’s look</a:t>
            </a:r>
            <a:r>
              <a:rPr lang="en-US" baseline="0" dirty="0"/>
              <a:t> at the components of a multitenant container database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 have the pluggable databases or PDBs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There are two parts to the term pluggable databases;</a:t>
            </a:r>
          </a:p>
          <a:p>
            <a:pPr marL="0" indent="0">
              <a:buFontTx/>
              <a:buNone/>
            </a:pPr>
            <a:r>
              <a:rPr lang="en-US" baseline="0" dirty="0"/>
              <a:t>There’s “pluggable”, which is new and “databases” which is familiar.</a:t>
            </a:r>
          </a:p>
          <a:p>
            <a:pPr marL="0" indent="0">
              <a:buFontTx/>
              <a:buNone/>
            </a:pPr>
            <a:r>
              <a:rPr lang="en-US" baseline="0" dirty="0"/>
              <a:t>Before we get to the revolutionary new stuff let’s discuss what hasn’t changed.</a:t>
            </a:r>
          </a:p>
          <a:p>
            <a:pPr marL="0" indent="0">
              <a:buFontTx/>
              <a:buNone/>
            </a:pPr>
            <a:r>
              <a:rPr lang="en-US" baseline="0" dirty="0"/>
              <a:t>A pluggable database is a fully functional self-contained Oracle database. It’s not watered down in any way.</a:t>
            </a:r>
          </a:p>
          <a:p>
            <a:pPr marL="0" indent="0">
              <a:buFontTx/>
              <a:buNone/>
            </a:pPr>
            <a:r>
              <a:rPr lang="en-US" baseline="0" dirty="0"/>
              <a:t>From the perspective of an application or an end user it hasn’t changed at all.</a:t>
            </a:r>
          </a:p>
          <a:p>
            <a:pPr marL="0" indent="0">
              <a:buFontTx/>
              <a:buNone/>
            </a:pPr>
            <a:r>
              <a:rPr lang="en-US" baseline="0" dirty="0"/>
              <a:t>This is very important because it means that no application changes are required to adopt this new architecture.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en-US" baseline="0" dirty="0"/>
              <a:t>We introduce a new concept: a root database</a:t>
            </a:r>
          </a:p>
          <a:p>
            <a:pPr marL="0" indent="0">
              <a:buFontTx/>
              <a:buNone/>
            </a:pPr>
            <a:r>
              <a:rPr lang="en-US" baseline="0" dirty="0"/>
              <a:t>…Into which are plugged various PDBs</a:t>
            </a:r>
          </a:p>
          <a:p>
            <a:pPr marL="0" indent="0">
              <a:buFontTx/>
              <a:buNone/>
            </a:pPr>
            <a:r>
              <a:rPr lang="en-US" baseline="0" dirty="0"/>
              <a:t>…And the combination is referred to as a multitenant container database.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en-US" baseline="0" dirty="0"/>
              <a:t>That’s quite a mouthful, we we’ll abbreviate that as CDB.</a:t>
            </a:r>
          </a:p>
          <a:p>
            <a:pPr marL="0" indent="0">
              <a:buFontTx/>
              <a:buNone/>
            </a:pPr>
            <a:r>
              <a:rPr lang="en-US" baseline="0" dirty="0"/>
              <a:t>The pluggable databases are PDBs</a:t>
            </a:r>
          </a:p>
          <a:p>
            <a:pPr marL="0" indent="0">
              <a:buFontTx/>
              <a:buNone/>
            </a:pPr>
            <a:r>
              <a:rPr lang="en-US" baseline="0" dirty="0"/>
              <a:t>And Root is Root.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From an application’s point of view, it’s the PDB that’s the database. </a:t>
            </a:r>
          </a:p>
          <a:p>
            <a:pPr marL="0" indent="0">
              <a:buFontTx/>
              <a:buNone/>
            </a:pPr>
            <a:r>
              <a:rPr lang="en-US" baseline="0" dirty="0"/>
              <a:t>From the operations point of view, it’s the CDB that’s the database. 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is-IS" baseline="0" dirty="0"/>
              <a:t>…and we can currently support up to 252 PDBs per CDB – quite a lot!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9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In describing the efficiencies of the architecture, the sharing</a:t>
            </a:r>
            <a:r>
              <a:rPr lang="en-US" baseline="0" dirty="0"/>
              <a:t> of background processes and the SGA, we have explained how Multitenant can help reduce capital expenditure, by consolidating more applications per server.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At this stage, we transition to focus on the second major benefit of Multitenant.</a:t>
            </a:r>
          </a:p>
          <a:p>
            <a:pPr marL="0" indent="0">
              <a:buFontTx/>
              <a:buNone/>
            </a:pPr>
            <a:r>
              <a:rPr lang="en-US" baseline="0" dirty="0"/>
              <a:t>That is that we can reduce operating expenditure because of the ability to manage many databases as one. 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Great data point: multiple total cost of ownership (TCO) studies conducted by IDC have found that over 60% of the average cost of running a database over any given 5 year period is represented by staff cost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 great example of managing many database as one, is backup. </a:t>
            </a:r>
          </a:p>
          <a:p>
            <a:pPr marL="0" indent="0">
              <a:buFontTx/>
              <a:buNone/>
            </a:pPr>
            <a:r>
              <a:rPr lang="en-US" baseline="0" dirty="0"/>
              <a:t>Remember that from an operations point of view, it’s the CDB that’s the database.</a:t>
            </a:r>
          </a:p>
          <a:p>
            <a:pPr marL="0" indent="0">
              <a:buFontTx/>
              <a:buNone/>
            </a:pPr>
            <a:r>
              <a:rPr lang="en-US" baseline="0" dirty="0"/>
              <a:t>Backup is an operational concept and therefore it follows that it applies at the level of the CDB. </a:t>
            </a:r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en-US" baseline="0" dirty="0"/>
              <a:t>We configure one backup at the level of the CDB and all PDBs are backed up as one. </a:t>
            </a:r>
          </a:p>
          <a:p>
            <a:pPr marL="0" indent="0">
              <a:buFontTx/>
              <a:buNone/>
            </a:pPr>
            <a:r>
              <a:rPr lang="en-US" baseline="0" dirty="0"/>
              <a:t>However, we retain the ability to perform point-in-time recovery (PITR) at the level of the individual PDB.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So, better stated, this benefit is</a:t>
            </a:r>
          </a:p>
          <a:p>
            <a:pPr marL="0" indent="0">
              <a:buFontTx/>
              <a:buNone/>
            </a:pPr>
            <a:r>
              <a:rPr lang="en-US" baseline="0" dirty="0"/>
              <a:t>“Manage many databases as one, but retain granular control where appropriate.”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9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Another example of</a:t>
            </a:r>
            <a:r>
              <a:rPr lang="en-US" baseline="0" dirty="0"/>
              <a:t> managing many databases as one is the configuration of (active) data guard in a high-availability (HA) configuration.</a:t>
            </a:r>
          </a:p>
          <a:p>
            <a:pPr marL="0" indent="0">
              <a:buFontTx/>
              <a:buNone/>
            </a:pPr>
            <a:r>
              <a:rPr lang="en-US" baseline="0" dirty="0"/>
              <a:t>Again, HA configuration is an operational concept, and so we configure ADG at the CDB level. </a:t>
            </a:r>
          </a:p>
          <a:p>
            <a:pPr marL="0" indent="0">
              <a:buFontTx/>
              <a:buNone/>
            </a:pPr>
            <a:r>
              <a:rPr lang="en-US" baseline="0" dirty="0"/>
              <a:t>We have a single set of background processes, </a:t>
            </a:r>
          </a:p>
          <a:p>
            <a:pPr marL="0" indent="0">
              <a:buFontTx/>
              <a:buNone/>
            </a:pPr>
            <a:r>
              <a:rPr lang="en-US" baseline="0" dirty="0"/>
              <a:t>including a single log writer writing a single, consolidated redo stream. </a:t>
            </a:r>
          </a:p>
          <a:p>
            <a:pPr marL="0" indent="0">
              <a:buFontTx/>
              <a:buNone/>
            </a:pPr>
            <a:r>
              <a:rPr lang="en-US" baseline="0" dirty="0"/>
              <a:t>Transactions for all the PDBs in the production CDB are written to this single redo stream. </a:t>
            </a:r>
          </a:p>
          <a:p>
            <a:pPr marL="0" indent="0">
              <a:buFontTx/>
              <a:buNone/>
            </a:pPr>
            <a:r>
              <a:rPr lang="en-US" baseline="0" dirty="0"/>
              <a:t>This consolidated redo stream is replicated to the standby CDB. 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[click]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Plug in a new PDB into the production CDB…</a:t>
            </a:r>
          </a:p>
          <a:p>
            <a:pPr marL="0" indent="0">
              <a:buFontTx/>
              <a:buNone/>
            </a:pPr>
            <a:r>
              <a:rPr lang="en-US" baseline="0" dirty="0"/>
              <a:t>And you have a corresponding PDB in the standby</a:t>
            </a:r>
          </a:p>
          <a:p>
            <a:pPr marL="0" indent="0">
              <a:buFontTx/>
              <a:buNone/>
            </a:pPr>
            <a:r>
              <a:rPr lang="en-US" baseline="0" dirty="0"/>
              <a:t>Transactions in the new PDB are replicated to the standby automatically, </a:t>
            </a:r>
          </a:p>
          <a:p>
            <a:pPr marL="0" indent="0">
              <a:buFontTx/>
              <a:buNone/>
            </a:pPr>
            <a:r>
              <a:rPr lang="en-US" baseline="0" dirty="0"/>
              <a:t>just by virtue of plugging that PDB into the CDB in this Active Data Guard environment.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2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Another example</a:t>
            </a:r>
            <a:r>
              <a:rPr lang="en-US" baseline="0" dirty="0"/>
              <a:t> of managing many as one with Oracle Multitenant is upgrading or patching. </a:t>
            </a:r>
          </a:p>
          <a:p>
            <a:pPr marL="0" indent="0">
              <a:buFontTx/>
              <a:buNone/>
            </a:pPr>
            <a:r>
              <a:rPr lang="en-US" baseline="0" dirty="0"/>
              <a:t>Patches and upgrades are applied at the multitenant container database level. </a:t>
            </a:r>
          </a:p>
          <a:p>
            <a:pPr marL="0" indent="0">
              <a:buFontTx/>
              <a:buNone/>
            </a:pPr>
            <a:r>
              <a:rPr lang="en-US" baseline="0" dirty="0"/>
              <a:t>[click]</a:t>
            </a:r>
          </a:p>
          <a:p>
            <a:pPr marL="0" indent="0">
              <a:buFontTx/>
              <a:buNone/>
            </a:pPr>
            <a:r>
              <a:rPr lang="en-US" baseline="0" dirty="0"/>
              <a:t>All PDBs in that CDB are automatically upgraded in one fell swoop. 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</a:t>
            </a:r>
            <a:r>
              <a:rPr lang="en-US" baseline="0" dirty="0"/>
              <a:t> may have noted a contradiction here. </a:t>
            </a:r>
          </a:p>
          <a:p>
            <a:r>
              <a:rPr lang="en-US" baseline="0" dirty="0"/>
              <a:t>Previously, when describing schema consolidation – a consolidation strategy that was quite successful in prior releases of Oracle Database – I mentioned that one of the downsides was that the flip-side to the advantage of being able to manage many databases as one was that you had no choice:</a:t>
            </a:r>
          </a:p>
          <a:p>
            <a:r>
              <a:rPr lang="en-US" baseline="0" dirty="0"/>
              <a:t>All databases, for example, had to be updated together, like it or not. </a:t>
            </a:r>
          </a:p>
          <a:p>
            <a:r>
              <a:rPr lang="en-US" baseline="0" dirty="0"/>
              <a:t>The “leading edge” databases had to wait for the majority to be ready. </a:t>
            </a:r>
          </a:p>
          <a:p>
            <a:r>
              <a:rPr lang="en-US" baseline="0" dirty="0"/>
              <a:t>The laggards, who, perhaps, have dependencies on third-party applications not yet certified with a new patch level, either hold the others back or are forced to upgrade before being fully certified. </a:t>
            </a:r>
          </a:p>
          <a:p>
            <a:r>
              <a:rPr lang="en-US" baseline="0" dirty="0"/>
              <a:t>What has just been described in this slide is no different…</a:t>
            </a:r>
          </a:p>
          <a:p>
            <a:r>
              <a:rPr lang="en-US" baseline="0" dirty="0"/>
              <a:t>[click for next slide]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DC3D-6FE0-B542-8D21-8BAC2C7AB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2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9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A1F9E-D869-45EF-85CD-8BB303511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817-C269-41DC-98C3-383216D9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7554-86D0-436B-A607-1B04B404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0188" indent="-2301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  <a:lvl2pPr marL="690563" indent="-233363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2pPr>
            <a:lvl3pPr marL="1150938" indent="-23653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3pPr>
            <a:lvl4pPr marL="1603375" indent="-231775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4pPr>
            <a:lvl5pPr marL="2063750" indent="-23495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65E720-ABD2-CB40-960C-19979F6A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1" y="6514979"/>
            <a:ext cx="3792589" cy="365125"/>
          </a:xfrm>
        </p:spPr>
        <p:txBody>
          <a:bodyPr/>
          <a:lstStyle/>
          <a:p>
            <a:r>
              <a:rPr lang="en-US" sz="800"/>
              <a:t>Confidential – © 2019 Oracle and Santander Highly Restricted </a:t>
            </a:r>
            <a:endParaRPr lang="en-US" sz="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1FACDB-74EA-704F-8BA0-BD6721362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5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52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srgbClr val="58595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Confidential – © 2019 Oracle and Santander Highly Restricted </a:t>
            </a:r>
            <a:endParaRPr dirty="0">
              <a:solidFill>
                <a:srgbClr val="58595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‹Nº›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21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 hasCustomPrompt="1"/>
          </p:nvPr>
        </p:nvSpPr>
        <p:spPr>
          <a:xfrm>
            <a:off x="339813" y="715963"/>
            <a:ext cx="11515549" cy="379412"/>
          </a:xfrm>
        </p:spPr>
        <p:txBody>
          <a:bodyPr/>
          <a:lstStyle>
            <a:lvl1pPr marL="0" indent="0">
              <a:buNone/>
              <a:defRPr sz="1800"/>
            </a:lvl1pPr>
            <a:lvl2pPr marL="260350" indent="0">
              <a:buNone/>
              <a:defRPr/>
            </a:lvl2pPr>
            <a:lvl3pPr marL="500062" indent="0">
              <a:buNone/>
              <a:defRPr/>
            </a:lvl3pPr>
            <a:lvl4pPr marL="676275" indent="0">
              <a:buNone/>
              <a:defRPr/>
            </a:lvl4pPr>
            <a:lvl5pPr marL="85883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65DCE-8337-46CD-857A-602B97D747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B7C44DC-F45C-4D94-96EC-96DC3CAA6F1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37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- Title/Subtitle 4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ata Texture Cloud">
            <a:extLst>
              <a:ext uri="{FF2B5EF4-FFF2-40B4-BE49-F238E27FC236}">
                <a16:creationId xmlns:a16="http://schemas.microsoft.com/office/drawing/2014/main" id="{BD09BE5E-B760-8549-A8BC-E223A297F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609"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2" name="Footer">
            <a:extLst>
              <a:ext uri="{FF2B5EF4-FFF2-40B4-BE49-F238E27FC236}">
                <a16:creationId xmlns:a16="http://schemas.microsoft.com/office/drawing/2014/main" id="{74B95F78-71AA-7641-8496-F7ABCE92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33487866-D41F-8C4E-BEA1-BDF786DF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5" name="Text Field">
            <a:extLst>
              <a:ext uri="{FF2B5EF4-FFF2-40B4-BE49-F238E27FC236}">
                <a16:creationId xmlns:a16="http://schemas.microsoft.com/office/drawing/2014/main" id="{339804BB-2EA6-8C4F-866E-E719BA537F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3500" y="1837944"/>
            <a:ext cx="2478024" cy="42611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30" name="Column Divider">
            <a:extLst>
              <a:ext uri="{FF2B5EF4-FFF2-40B4-BE49-F238E27FC236}">
                <a16:creationId xmlns:a16="http://schemas.microsoft.com/office/drawing/2014/main" id="{69DCFAC0-F500-FF4B-9DC2-971161B458E5}"/>
              </a:ext>
            </a:extLst>
          </p:cNvPr>
          <p:cNvCxnSpPr/>
          <p:nvPr userDrawn="1"/>
        </p:nvCxnSpPr>
        <p:spPr>
          <a:xfrm>
            <a:off x="8826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Field">
            <a:extLst>
              <a:ext uri="{FF2B5EF4-FFF2-40B4-BE49-F238E27FC236}">
                <a16:creationId xmlns:a16="http://schemas.microsoft.com/office/drawing/2014/main" id="{32015544-9835-C645-A5B4-B9C371018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1476" y="1837944"/>
            <a:ext cx="2478024" cy="42611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29" name="Column Divider">
            <a:extLst>
              <a:ext uri="{FF2B5EF4-FFF2-40B4-BE49-F238E27FC236}">
                <a16:creationId xmlns:a16="http://schemas.microsoft.com/office/drawing/2014/main" id="{6D056399-51EB-AC43-94D0-5FE8C7D62D3A}"/>
              </a:ext>
            </a:extLst>
          </p:cNvPr>
          <p:cNvCxnSpPr/>
          <p:nvPr userDrawn="1"/>
        </p:nvCxnSpPr>
        <p:spPr>
          <a:xfrm>
            <a:off x="60960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Field">
            <a:extLst>
              <a:ext uri="{FF2B5EF4-FFF2-40B4-BE49-F238E27FC236}">
                <a16:creationId xmlns:a16="http://schemas.microsoft.com/office/drawing/2014/main" id="{8936CF8B-824C-6D43-87AC-7D28E5F4A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2500" y="1837944"/>
            <a:ext cx="2478024" cy="42611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28" name="Column Divider">
            <a:extLst>
              <a:ext uri="{FF2B5EF4-FFF2-40B4-BE49-F238E27FC236}">
                <a16:creationId xmlns:a16="http://schemas.microsoft.com/office/drawing/2014/main" id="{EAAA606E-CE35-0449-B08C-449A1A629AD6}"/>
              </a:ext>
            </a:extLst>
          </p:cNvPr>
          <p:cNvCxnSpPr/>
          <p:nvPr userDrawn="1"/>
        </p:nvCxnSpPr>
        <p:spPr>
          <a:xfrm>
            <a:off x="3365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Field">
            <a:extLst>
              <a:ext uri="{FF2B5EF4-FFF2-40B4-BE49-F238E27FC236}">
                <a16:creationId xmlns:a16="http://schemas.microsoft.com/office/drawing/2014/main" id="{BBD3C9DD-1023-264E-8B2E-C3737E9E5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8951" y="1837944"/>
            <a:ext cx="2478024" cy="42611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3AC36BFD-AA0C-534A-ACB9-5B4A91277AB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0F29B488-9E06-2A4D-AE0A-AEDAC8C0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0F194A7A-6F4C-2E4D-9455-39C5AB9DA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out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952" y="739776"/>
            <a:ext cx="11128097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902" y="2286000"/>
            <a:ext cx="1112954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3429452"/>
            <a:ext cx="11128097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8072" y="6556248"/>
            <a:ext cx="3201234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F5F5F"/>
                </a:solidFill>
              </a:rPr>
              <a:t>Copyright © 201</a:t>
            </a:r>
            <a:r>
              <a:rPr lang="en-US" sz="850" dirty="0">
                <a:solidFill>
                  <a:srgbClr val="5F5F5F"/>
                </a:solidFill>
              </a:rPr>
              <a:t>9,</a:t>
            </a:r>
            <a:r>
              <a:rPr sz="850" dirty="0">
                <a:solidFill>
                  <a:srgbClr val="5F5F5F"/>
                </a:solidFill>
              </a:rPr>
              <a:t> Oracle and/or its affiliates. All rights reserved.  |</a:t>
            </a: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90" y="6263640"/>
            <a:ext cx="1625561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65E720-ABD2-CB40-960C-19979F6A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0" y="6514977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affliates.</a:t>
            </a:r>
            <a:endParaRPr lang="en-US" sz="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1FACDB-74EA-704F-8BA0-BD6721362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3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5A49F8-AE1E-E24A-8B39-E4092703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3" y="3496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D47194-A3F4-8F46-B822-497786A9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89" y="1981200"/>
            <a:ext cx="1112942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813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1952" y="1524000"/>
            <a:ext cx="6097587" cy="4416725"/>
          </a:xfrm>
          <a:solidFill>
            <a:schemeClr val="bg2"/>
          </a:solidFill>
        </p:spPr>
        <p:txBody>
          <a:bodyPr tIns="182880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638" y="1524000"/>
            <a:ext cx="4649412" cy="44196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8234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7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‹Nº›</a:t>
            </a:fld>
            <a:endParaRPr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3" y="1373742"/>
            <a:ext cx="11128096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28234" y="3496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5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3" y="3496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89" y="1981200"/>
            <a:ext cx="1112942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‹Nº›</a:t>
            </a:fld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1373742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475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2" y="325369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9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ltGray">
          <a:xfrm>
            <a:off x="6096000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952" y="1524001"/>
            <a:ext cx="5411608" cy="4419600"/>
          </a:xfrm>
        </p:spPr>
        <p:txBody>
          <a:bodyPr>
            <a:noAutofit/>
          </a:bodyPr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5" y="1524001"/>
            <a:ext cx="5411607" cy="4419600"/>
          </a:xfrm>
        </p:spPr>
        <p:txBody>
          <a:bodyPr>
            <a:noAutofit/>
          </a:bodyPr>
          <a:lstStyle>
            <a:lvl1pPr>
              <a:defRPr sz="2799"/>
            </a:lvl1pPr>
            <a:lvl2pPr>
              <a:defRPr sz="2399"/>
            </a:lvl2pPr>
            <a:lvl3pPr>
              <a:defRPr sz="2000"/>
            </a:lvl3pPr>
            <a:lvl4pPr>
              <a:defRPr sz="1867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‹Nº›</a:t>
            </a:fld>
            <a:endParaRPr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89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463" y="327385"/>
            <a:ext cx="10972781" cy="5418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463" y="2029469"/>
            <a:ext cx="10972801" cy="4083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2463" y="864288"/>
            <a:ext cx="10972801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6">
                <a:solidFill>
                  <a:schemeClr val="accent1"/>
                </a:solidFill>
              </a:defRPr>
            </a:lvl1pPr>
            <a:lvl2pPr marL="609448" indent="0">
              <a:buFontTx/>
              <a:buNone/>
              <a:defRPr/>
            </a:lvl2pPr>
            <a:lvl3pPr marL="1218895" indent="0">
              <a:buFontTx/>
              <a:buNone/>
              <a:defRPr/>
            </a:lvl3pPr>
            <a:lvl4pPr marL="1828343" indent="0">
              <a:buFontTx/>
              <a:buNone/>
              <a:defRPr/>
            </a:lvl4pPr>
            <a:lvl5pPr marL="243779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71523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C53-8C9C-498E-B290-9D8A7BD5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18F91BC-4014-5D47-9833-7387EBFB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6764" y="6514979"/>
            <a:ext cx="3792589" cy="365125"/>
          </a:xfrm>
        </p:spPr>
        <p:txBody>
          <a:bodyPr/>
          <a:lstStyle/>
          <a:p>
            <a:r>
              <a:rPr lang="en-US" sz="800"/>
              <a:t>Copyright © 2019 Oracle and/or its affliates.</a:t>
            </a:r>
            <a:endParaRPr lang="en-US" sz="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4B19AE-E32E-0949-A47D-524926B7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507625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37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Light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C53-8C9C-498E-B290-9D8A7BD5A3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0623-491F-4111-9D00-4928E929D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38B88-B728-4B83-AB8A-F97CCD7D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96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2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4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4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1952" y="1524000"/>
            <a:ext cx="6097587" cy="4416725"/>
          </a:xfrm>
          <a:solidFill>
            <a:schemeClr val="bg2"/>
          </a:solidFill>
        </p:spPr>
        <p:txBody>
          <a:bodyPr tIns="182880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638" y="1524000"/>
            <a:ext cx="4649412" cy="44196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6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1873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89" y="1981200"/>
            <a:ext cx="11129420" cy="3962400"/>
          </a:xfrm>
        </p:spPr>
        <p:txBody>
          <a:bodyPr/>
          <a:lstStyle>
            <a:lvl1pPr>
              <a:defRPr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>
              <a:defRPr b="0" i="0"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>
              <a:defRPr b="0" i="0"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>
              <a:defRPr b="0" i="0"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>
              <a:defRPr b="0" i="0"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1373742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0" i="0" baseline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536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FY13 NATO Rep Roadshow-Corner Graphic_052512A_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5504" y="1"/>
            <a:ext cx="2136496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221351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adrant for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‹Nº›</a:t>
            </a:fld>
            <a:endParaRPr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437446" y="1524001"/>
            <a:ext cx="3506114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153936" y="1524001"/>
            <a:ext cx="3506114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7446" y="3931920"/>
            <a:ext cx="3506114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153936" y="3931920"/>
            <a:ext cx="3506114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2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2019 Oracle and/or its affliates.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2" y="325369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‹Nº›</a:t>
            </a:fld>
            <a:endParaRPr lang="uk-UA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1373741"/>
            <a:ext cx="11128096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67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5429F-4AA3-4512-BC86-38E21D10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460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0CB70-8FD1-4997-A460-4D538A774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30" y="3138723"/>
            <a:ext cx="4421144" cy="58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68684-FFB1-43A8-8F38-E29A90C0F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30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6E3F7-8E6F-4CDC-A995-A13294AE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30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6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2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4C6A237A-D907-457C-9B5B-2C742E76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11A2320-F6B5-484A-BF96-2F393165E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5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6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2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0" name="Picture 9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0B457B79-0CD2-464C-9433-7B4458048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5" y="1125489"/>
            <a:ext cx="2864667" cy="16497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E58BEBE1-075C-4D12-9552-B1A449604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5" y="1125489"/>
            <a:ext cx="2864667" cy="16497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8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4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B87170C7-3CEC-4615-89BA-4DEDDE88D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C8175C89-B71B-4DB0-89C3-6016FB7DD9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5"/>
            <a:ext cx="3807059" cy="1190407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5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8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4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7" y="1047074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7" y="2852532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0CFA894-036D-4AD5-AD14-8992144F3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52431A-0052-489D-BC98-23E236EEC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BB8DE3-89FD-431F-B3FA-AA97E1B5C5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B9B4A6-2D55-45E3-8836-6CD3E2FED1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4F81FF3-A155-4A09-907E-1CC792FBC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59226" y="6406516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201305B9-9214-42EE-8E38-0A886B3AF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3274" y="640651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8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9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565663"/>
            <a:ext cx="5854818" cy="3169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66D3C1-C36A-4A82-BC36-05F93FEF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9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565663"/>
            <a:ext cx="5854818" cy="31692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ABA5BE-F284-4FE4-8F89-BD8BA999C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 userDrawn="1"/>
        </p:nvSpPr>
        <p:spPr>
          <a:xfrm>
            <a:off x="761289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1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8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71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8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8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13BE94-14BF-44FC-8FAA-42402FF9E44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9D5FDE-CE98-4CCD-ADB7-75D02DFE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8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8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ABCB6D-310E-4043-A604-CF0FF07EC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8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 userDrawn="1"/>
        </p:nvSpPr>
        <p:spPr>
          <a:xfrm>
            <a:off x="768098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 vert="horz" lIns="91440" tIns="45720" rIns="91440" bIns="45720" rtlCol="0" anchor="ctr"/>
          <a:lstStyle>
            <a:lvl1pPr>
              <a:defRPr lang="en-US" sz="1000" dirty="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7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7" y="4952094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2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4A0B09A-7616-4C8A-818A-4D6E22CBA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B72C1-25BA-46B9-8A08-10FC83D07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53CE2F1-A399-4538-A828-B5D753658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63A648-FC6F-4EBA-890B-6AB71408B1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585C3-A4C8-43F8-8866-ED654D5BB84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43274" y="6406517"/>
            <a:ext cx="4114800" cy="365125"/>
          </a:xfrm>
        </p:spPr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2DBA9-EDE9-4EB6-B3FD-8A2C58DC4D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659226" y="6406516"/>
            <a:ext cx="384048" cy="365125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7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5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2" y="587876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5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5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5" y="4962515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6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534E03D-DE81-9841-A730-218647C24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15" y="635635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6A1217C-41EC-BE49-9BCB-6E7C20E6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3" y="6356352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Picture 1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A01B961-EF0E-4DCE-84C3-20B1ADDB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528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2" y="587876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6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90BA57F-2752-4628-82DB-E1AB13BA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705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2" y="587876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 userDrawn="1"/>
        </p:nvSpPr>
        <p:spPr>
          <a:xfrm>
            <a:off x="1530216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Confidential – © 2019 Oracle Internal/Restricted/Highly Restricted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6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solidFill>
                  <a:schemeClr val="bg1"/>
                </a:solidFill>
              </a:rPr>
              <a:pPr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7" y="783028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B9C84-7042-408D-B8C9-6045E87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9CA8FF-F427-4F37-BDB4-268E90F96B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7" y="783028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9E58A-33BD-4C33-9A32-81D8CA69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C542E-6FF5-46F7-AD87-A1F0EF6B1B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7" y="783028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1D9E2-2179-4073-AE45-E0AA0504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3EE01-FC1A-4CC7-B8DD-FDA415641D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7" y="783028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1" y="2189535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tab Oracle Sans Light</a:t>
            </a:r>
          </a:p>
          <a:p>
            <a:pPr lvl="2"/>
            <a:r>
              <a:rPr lang="en-US" dirty="0"/>
              <a:t>Second tab Oracle Sans Light bullet</a:t>
            </a:r>
          </a:p>
          <a:p>
            <a:pPr lvl="3"/>
            <a:r>
              <a:rPr lang="en-US" dirty="0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C9020-E05C-4BFD-A360-A99F137D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CB891-0C09-434F-86C9-482E380294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2019 Oracle and/or its affliates.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8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5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5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Right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D403D-D634-46EB-A571-DE55D4E9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20393-2FE1-4111-95E6-C1CD1B0EE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9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8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5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8" y="2189535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6" y="2189535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00C90-13E4-4392-B474-C7EB0553F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691063-2A7E-4035-9D8A-1687A117DE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4" y="4508413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8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6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1" y="2271145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1" y="4162026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9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5242-6778-4384-AFDF-0716A57B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50FE1C-5147-44C2-95A7-7D53BE2835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 userDrawn="1"/>
        </p:nvSpPr>
        <p:spPr>
          <a:xfrm>
            <a:off x="768097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7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"/>
            <a:ext cx="6096001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1979B-8CA0-4C0F-8E4F-3A70CA90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"/>
            <a:ext cx="6096001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"/>
            <a:ext cx="6096001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7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71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39D63364-768B-4110-82C8-D5C076833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970A2BBB-101E-0C4A-B5DC-9173D7D816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a door&#10;&#10;Description automatically generated">
            <a:extLst>
              <a:ext uri="{FF2B5EF4-FFF2-40B4-BE49-F238E27FC236}">
                <a16:creationId xmlns:a16="http://schemas.microsoft.com/office/drawing/2014/main" id="{230CCB0F-9F56-4F94-900D-88466A2114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a door&#10;&#10;Description automatically generated">
            <a:extLst>
              <a:ext uri="{FF2B5EF4-FFF2-40B4-BE49-F238E27FC236}">
                <a16:creationId xmlns:a16="http://schemas.microsoft.com/office/drawing/2014/main" id="{2BE0110C-FE58-4BA0-BB57-19206FC7D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water&#10;&#10;Description automatically generated">
            <a:extLst>
              <a:ext uri="{FF2B5EF4-FFF2-40B4-BE49-F238E27FC236}">
                <a16:creationId xmlns:a16="http://schemas.microsoft.com/office/drawing/2014/main" id="{B31BB115-DDAF-7E49-906D-44B20F70F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some water&#10;&#10;Description automatically generated">
            <a:extLst>
              <a:ext uri="{FF2B5EF4-FFF2-40B4-BE49-F238E27FC236}">
                <a16:creationId xmlns:a16="http://schemas.microsoft.com/office/drawing/2014/main" id="{15FACCE1-E55B-4BD3-B406-AD8F967F56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some water&#10;&#10;Description automatically generated">
            <a:extLst>
              <a:ext uri="{FF2B5EF4-FFF2-40B4-BE49-F238E27FC236}">
                <a16:creationId xmlns:a16="http://schemas.microsoft.com/office/drawing/2014/main" id="{DCA4836F-B9D2-4DEA-AD4E-3DDB22834D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E8E47E4C-7FA3-CB47-BE1B-D33975C1C2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F5C50A81-A734-415A-BD1D-477618542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8401FAF8-B2E3-461D-9AF3-55D70C6BD1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760DBD34-B545-E447-B451-688BFA50F8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E6E90FDD-BF55-4AD2-AA63-7A9961D71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121C8960-004F-4ADB-B0BC-71328C786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745574D9-974C-C14A-B26B-8F58EB3F6D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D1A0D7AB-EEB7-48BA-9664-8F8177AEA7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CA4613F7-D977-4F5E-AB51-06369D833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4.xml"/><Relationship Id="rId34" Type="http://schemas.openxmlformats.org/officeDocument/2006/relationships/tags" Target="../tags/tag1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vmlDrawing" Target="../drawings/vmlDrawing1.vml"/><Relationship Id="rId38" Type="http://schemas.openxmlformats.org/officeDocument/2006/relationships/image" Target="../media/image25.png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theme" Target="../theme/theme4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image" Target="../media/image24.emf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682" r:id="rId6"/>
    <p:sldLayoutId id="2147483678" r:id="rId7"/>
    <p:sldLayoutId id="2147483683" r:id="rId8"/>
    <p:sldLayoutId id="2147483693" r:id="rId9"/>
    <p:sldLayoutId id="2147483723" r:id="rId10"/>
    <p:sldLayoutId id="2147483724" r:id="rId11"/>
    <p:sldLayoutId id="2147483725" r:id="rId12"/>
    <p:sldLayoutId id="2147483726" r:id="rId13"/>
    <p:sldLayoutId id="2147483679" r:id="rId14"/>
    <p:sldLayoutId id="2147483727" r:id="rId15"/>
    <p:sldLayoutId id="2147483729" r:id="rId16"/>
    <p:sldLayoutId id="2147483730" r:id="rId17"/>
    <p:sldLayoutId id="2147483731" r:id="rId18"/>
    <p:sldLayoutId id="2147483732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836" r:id="rId27"/>
    <p:sldLayoutId id="2147483837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Copyright © 2019 Oracle and/or its affliates.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5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080C123-A6FB-47CF-BF24-1DC3E398B6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35" imgW="471" imgH="472" progId="TCLayout.ActiveDocument.1">
                  <p:embed/>
                </p:oleObj>
              </mc:Choice>
              <mc:Fallback>
                <p:oleObj name="think-cell Slide" r:id="rId35" imgW="471" imgH="47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080C123-A6FB-47CF-BF24-1DC3E398B6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DA79-A57A-4F60-A7DE-BB68F1B7F54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2125B-6AD9-4733-942D-69A78561AF4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6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© 2019 Oracle and Santander 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4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  <p:sldLayoutId id="2147483867" r:id="rId29"/>
    <p:sldLayoutId id="2147483868" r:id="rId30"/>
    <p:sldLayoutId id="2147483869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emf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58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4.emf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59.png"/><Relationship Id="rId17" Type="http://schemas.openxmlformats.org/officeDocument/2006/relationships/image" Target="../media/image72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58.png"/><Relationship Id="rId15" Type="http://schemas.openxmlformats.org/officeDocument/2006/relationships/image" Target="../media/image76.emf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9.png"/><Relationship Id="rId11" Type="http://schemas.openxmlformats.org/officeDocument/2006/relationships/image" Target="../media/image80.emf"/><Relationship Id="rId5" Type="http://schemas.openxmlformats.org/officeDocument/2006/relationships/image" Target="../media/image63.png"/><Relationship Id="rId10" Type="http://schemas.openxmlformats.org/officeDocument/2006/relationships/image" Target="../media/image79.emf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jpe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microsoft.com/office/2007/relationships/hdphoto" Target="../media/hdphoto2.wdp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e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5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.png"/><Relationship Id="rId11" Type="http://schemas.openxmlformats.org/officeDocument/2006/relationships/image" Target="../media/image50.png"/><Relationship Id="rId5" Type="http://schemas.openxmlformats.org/officeDocument/2006/relationships/image" Target="../media/image51.emf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3611" y="3892526"/>
            <a:ext cx="9193632" cy="2430781"/>
          </a:xfrm>
        </p:spPr>
        <p:txBody>
          <a:bodyPr/>
          <a:lstStyle/>
          <a:p>
            <a:pPr algn="r"/>
            <a:r>
              <a:rPr lang="en-US" dirty="0"/>
              <a:t>Guillermo Best</a:t>
            </a:r>
          </a:p>
          <a:p>
            <a:pPr algn="r"/>
            <a:r>
              <a:rPr lang="en-US" dirty="0"/>
              <a:t>Oscar Sánchez</a:t>
            </a:r>
          </a:p>
          <a:p>
            <a:pPr algn="r"/>
            <a:r>
              <a:rPr lang="en-US" dirty="0"/>
              <a:t>David Rodriguez</a:t>
            </a:r>
          </a:p>
          <a:p>
            <a:pPr algn="r"/>
            <a:r>
              <a:rPr lang="en-US" dirty="0"/>
              <a:t>José Vázquez</a:t>
            </a:r>
          </a:p>
          <a:p>
            <a:pPr algn="r"/>
            <a:r>
              <a:rPr lang="en-US" dirty="0"/>
              <a:t>Francisco Alvarez</a:t>
            </a:r>
          </a:p>
          <a:p>
            <a:pPr algn="r"/>
            <a:r>
              <a:rPr lang="en-US" dirty="0"/>
              <a:t>Stephane </a:t>
            </a:r>
            <a:r>
              <a:rPr lang="en-US" dirty="0" err="1"/>
              <a:t>Duprat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Madrid 14 de </a:t>
            </a:r>
            <a:r>
              <a:rPr lang="en-US" dirty="0" err="1">
                <a:solidFill>
                  <a:schemeClr val="accent1"/>
                </a:solidFill>
              </a:rPr>
              <a:t>enero</a:t>
            </a:r>
            <a:r>
              <a:rPr lang="en-US" dirty="0">
                <a:solidFill>
                  <a:schemeClr val="accent1"/>
                </a:solidFill>
              </a:rPr>
              <a:t> de 2020</a:t>
            </a:r>
          </a:p>
        </p:txBody>
      </p:sp>
      <p:sp>
        <p:nvSpPr>
          <p:cNvPr id="33794" name="Title 3"/>
          <p:cNvSpPr>
            <a:spLocks noGrp="1"/>
          </p:cNvSpPr>
          <p:nvPr>
            <p:ph type="title"/>
          </p:nvPr>
        </p:nvSpPr>
        <p:spPr>
          <a:xfrm>
            <a:off x="1050568" y="2496792"/>
            <a:ext cx="10076344" cy="909981"/>
          </a:xfrm>
        </p:spPr>
        <p:txBody>
          <a:bodyPr/>
          <a:lstStyle/>
          <a:p>
            <a:r>
              <a:rPr lang="en-US" dirty="0"/>
              <a:t>Oracle Database</a:t>
            </a:r>
            <a:br>
              <a:rPr lang="en-US" dirty="0"/>
            </a:br>
            <a:r>
              <a:rPr lang="en-US" dirty="0" err="1"/>
              <a:t>MultiTenant</a:t>
            </a:r>
            <a:r>
              <a:rPr lang="en-US" dirty="0"/>
              <a:t>/</a:t>
            </a:r>
            <a:r>
              <a:rPr lang="en-US"/>
              <a:t>MultiModel</a:t>
            </a:r>
            <a:r>
              <a:rPr lang="en-US" dirty="0"/>
              <a:t>/</a:t>
            </a:r>
            <a:r>
              <a:rPr lang="en-US" dirty="0" err="1"/>
              <a:t>InMemory</a:t>
            </a:r>
            <a:endParaRPr lang="en-US" alt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sz="quarter" idx="15"/>
          </p:nvPr>
        </p:nvSpPr>
        <p:spPr>
          <a:xfrm>
            <a:off x="1050568" y="3621804"/>
            <a:ext cx="10076344" cy="41607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B6A70-2A6A-1347-A9E2-008B4BB10FC6}"/>
              </a:ext>
            </a:extLst>
          </p:cNvPr>
          <p:cNvSpPr txBox="1"/>
          <p:nvPr/>
        </p:nvSpPr>
        <p:spPr>
          <a:xfrm>
            <a:off x="1965855" y="41317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8DCAA-80C9-5E42-B542-27DF1ECF232D}"/>
              </a:ext>
            </a:extLst>
          </p:cNvPr>
          <p:cNvSpPr txBox="1"/>
          <p:nvPr/>
        </p:nvSpPr>
        <p:spPr>
          <a:xfrm>
            <a:off x="603167" y="40185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Many Databases as One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5F5F5F"/>
                </a:solidFill>
              </a:rPr>
              <a:t>Backup databases as one; recover at pluggable database Level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80192" y="1828801"/>
            <a:ext cx="4026891" cy="4027940"/>
            <a:chOff x="227012" y="1676400"/>
            <a:chExt cx="4026891" cy="402794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2" y="1676400"/>
              <a:ext cx="4026891" cy="4027940"/>
            </a:xfrm>
            <a:prstGeom prst="rect">
              <a:avLst/>
            </a:prstGeom>
          </p:spPr>
        </p:pic>
        <p:sp>
          <p:nvSpPr>
            <p:cNvPr id="40" name="Oval 39"/>
            <p:cNvSpPr/>
            <p:nvPr/>
          </p:nvSpPr>
          <p:spPr>
            <a:xfrm>
              <a:off x="756770" y="3682221"/>
              <a:ext cx="165774" cy="165817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515222" y="3682221"/>
              <a:ext cx="165774" cy="165817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139302" y="3682221"/>
              <a:ext cx="165774" cy="165817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1992" y="217023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GL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7914" y="217023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OE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148579" y="217486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AP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32592" y="4114800"/>
            <a:ext cx="6786887" cy="1676400"/>
            <a:chOff x="836612" y="4114800"/>
            <a:chExt cx="6786887" cy="1676400"/>
          </a:xfrm>
        </p:grpSpPr>
        <p:grpSp>
          <p:nvGrpSpPr>
            <p:cNvPr id="27" name="Group 26"/>
            <p:cNvGrpSpPr/>
            <p:nvPr/>
          </p:nvGrpSpPr>
          <p:grpSpPr>
            <a:xfrm>
              <a:off x="1293810" y="4114800"/>
              <a:ext cx="6329689" cy="1676400"/>
              <a:chOff x="1293810" y="4114800"/>
              <a:chExt cx="6329689" cy="16764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827212" y="5266283"/>
                <a:ext cx="5796287" cy="415476"/>
              </a:xfrm>
              <a:prstGeom prst="rect">
                <a:avLst/>
              </a:prstGeom>
            </p:spPr>
            <p:txBody>
              <a:bodyPr wrap="square" lIns="121899" tIns="60949" rIns="121899" bIns="60949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defRPr/>
                </a:pPr>
                <a:r>
                  <a:rPr lang="en-US" sz="1900" kern="0" dirty="0"/>
                  <a:t>Point-in-time recovery at pluggable database level</a:t>
                </a:r>
              </a:p>
            </p:txBody>
          </p:sp>
          <p:cxnSp>
            <p:nvCxnSpPr>
              <p:cNvPr id="63" name="Elbow Connector 62"/>
              <p:cNvCxnSpPr/>
              <p:nvPr/>
            </p:nvCxnSpPr>
            <p:spPr>
              <a:xfrm rot="10800000">
                <a:off x="1293810" y="4114800"/>
                <a:ext cx="6096002" cy="1676400"/>
              </a:xfrm>
              <a:prstGeom prst="bentConnector3">
                <a:avLst>
                  <a:gd name="adj1" fmla="val 99885"/>
                </a:avLst>
              </a:prstGeom>
              <a:ln w="203200">
                <a:solidFill>
                  <a:schemeClr val="accent1"/>
                </a:solidFill>
                <a:miter lim="800000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836612" y="4495800"/>
              <a:ext cx="889000" cy="736600"/>
              <a:chOff x="608012" y="4495800"/>
              <a:chExt cx="889000" cy="7366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012" y="4495800"/>
                <a:ext cx="660400" cy="660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412" y="4876800"/>
                <a:ext cx="355600" cy="355600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5748560" y="3048001"/>
            <a:ext cx="3014441" cy="1536195"/>
            <a:chOff x="4852581" y="3048000"/>
            <a:chExt cx="3014441" cy="1536194"/>
          </a:xfrm>
        </p:grpSpPr>
        <p:sp>
          <p:nvSpPr>
            <p:cNvPr id="15" name="Right Arrow 14"/>
            <p:cNvSpPr/>
            <p:nvPr/>
          </p:nvSpPr>
          <p:spPr>
            <a:xfrm>
              <a:off x="4852581" y="3174905"/>
              <a:ext cx="3014441" cy="1409289"/>
            </a:xfrm>
            <a:prstGeom prst="rightArrow">
              <a:avLst>
                <a:gd name="adj1" fmla="val 52677"/>
                <a:gd name="adj2" fmla="val 527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32412" y="3048000"/>
              <a:ext cx="12954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One Backup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703" y="2689127"/>
            <a:ext cx="1201408" cy="8585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612" y="2689127"/>
            <a:ext cx="1201408" cy="8585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77" y="2684496"/>
            <a:ext cx="1201408" cy="85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984" y="1855304"/>
            <a:ext cx="1440815" cy="43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Many Databases as One with Multitenant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standby database covers all pluggable databases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7" y="2830061"/>
            <a:ext cx="4026891" cy="40279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79394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37846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61926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41" y="2817232"/>
            <a:ext cx="4026891" cy="402794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024200" y="4819585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406732" y="4819585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67959" y="5312323"/>
            <a:ext cx="3324814" cy="3681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Primary Container Database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4616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20538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71203" y="332852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89422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65343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87425" y="5318737"/>
            <a:ext cx="2976248" cy="3681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Standby Container Database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8" y="3664333"/>
            <a:ext cx="1201408" cy="858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465" y="3690387"/>
            <a:ext cx="1201408" cy="8585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196" y="3685756"/>
            <a:ext cx="1201408" cy="8585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714" y="3651407"/>
            <a:ext cx="1511353" cy="107356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92" y="3664333"/>
            <a:ext cx="1201408" cy="8585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55" y="3664333"/>
            <a:ext cx="1201408" cy="858520"/>
          </a:xfrm>
          <a:prstGeom prst="rect">
            <a:avLst/>
          </a:prstGeom>
        </p:spPr>
      </p:pic>
      <p:pic>
        <p:nvPicPr>
          <p:cNvPr id="29" name="Picture 28" descr="Binary Text Arrow.png"/>
          <p:cNvPicPr>
            <a:picLocks noChangeAspect="1"/>
          </p:cNvPicPr>
          <p:nvPr/>
        </p:nvPicPr>
        <p:blipFill>
          <a:blip r:embed="rId6" cstate="print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973" y="4166345"/>
            <a:ext cx="2839200" cy="15096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198" y="3688456"/>
            <a:ext cx="1201408" cy="8585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26575" y="3320581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sp>
        <p:nvSpPr>
          <p:cNvPr id="32" name="Oval 31"/>
          <p:cNvSpPr/>
          <p:nvPr/>
        </p:nvSpPr>
        <p:spPr>
          <a:xfrm>
            <a:off x="10777135" y="482152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1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12" y="2067591"/>
            <a:ext cx="6137581" cy="61391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29" y="3359913"/>
            <a:ext cx="1808468" cy="12923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02" y="3359914"/>
            <a:ext cx="1808468" cy="129232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866" y="3359914"/>
            <a:ext cx="1808468" cy="1292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Patching and Upgrades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 changes once, all pluggable databases updated</a:t>
            </a:r>
          </a:p>
        </p:txBody>
      </p:sp>
      <p:sp>
        <p:nvSpPr>
          <p:cNvPr id="10" name="Oval 9"/>
          <p:cNvSpPr/>
          <p:nvPr/>
        </p:nvSpPr>
        <p:spPr>
          <a:xfrm>
            <a:off x="3834642" y="5124762"/>
            <a:ext cx="252664" cy="252729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41825" y="5124762"/>
            <a:ext cx="252664" cy="252729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38933" y="5124762"/>
            <a:ext cx="252664" cy="252729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89842" y="2841768"/>
            <a:ext cx="933765" cy="5181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GL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9583" y="2841768"/>
            <a:ext cx="933765" cy="5181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OE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5219" y="2841768"/>
            <a:ext cx="933765" cy="5181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AP</a:t>
            </a:r>
          </a:p>
        </p:txBody>
      </p:sp>
      <p:grpSp>
        <p:nvGrpSpPr>
          <p:cNvPr id="17" name="Group 34"/>
          <p:cNvGrpSpPr/>
          <p:nvPr/>
        </p:nvGrpSpPr>
        <p:grpSpPr>
          <a:xfrm>
            <a:off x="762863" y="5079448"/>
            <a:ext cx="2266511" cy="557355"/>
            <a:chOff x="4222638" y="1216025"/>
            <a:chExt cx="1700326" cy="418016"/>
          </a:xfrm>
        </p:grpSpPr>
        <p:sp>
          <p:nvSpPr>
            <p:cNvPr id="18" name="TextBox 17"/>
            <p:cNvSpPr txBox="1"/>
            <p:nvPr/>
          </p:nvSpPr>
          <p:spPr>
            <a:xfrm>
              <a:off x="4222638" y="1216025"/>
              <a:ext cx="1354790" cy="376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 kern="0">
                  <a:gradFill>
                    <a:gsLst>
                      <a:gs pos="0">
                        <a:sysClr val="window" lastClr="FFFFFF"/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5400000" scaled="0"/>
                  </a:gradFill>
                  <a:latin typeface="Arial"/>
                  <a:ea typeface="MS PGothic" pitchFamily="34" charset="-128"/>
                  <a:cs typeface="ＭＳ Ｐゴシック" pitchFamily="-111" charset="-128"/>
                </a:defRPr>
              </a:lvl1pPr>
            </a:lstStyle>
            <a:p>
              <a:pPr defTabSz="1218987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en-US" b="0" dirty="0">
                  <a:solidFill>
                    <a:schemeClr val="tx1"/>
                  </a:solidFill>
                  <a:latin typeface="+mn-lt"/>
                </a:rPr>
                <a:t>In-place</a:t>
              </a:r>
            </a:p>
          </p:txBody>
        </p:sp>
        <p:grpSp>
          <p:nvGrpSpPr>
            <p:cNvPr id="19" name="Group 73"/>
            <p:cNvGrpSpPr/>
            <p:nvPr/>
          </p:nvGrpSpPr>
          <p:grpSpPr>
            <a:xfrm>
              <a:off x="5401677" y="1225550"/>
              <a:ext cx="521287" cy="408491"/>
              <a:chOff x="6900659" y="1932457"/>
              <a:chExt cx="521287" cy="408491"/>
            </a:xfrm>
          </p:grpSpPr>
          <p:sp>
            <p:nvSpPr>
              <p:cNvPr id="20" name="AutoShape 11"/>
              <p:cNvSpPr>
                <a:spLocks noChangeAspect="1" noChangeArrowheads="1"/>
              </p:cNvSpPr>
              <p:nvPr/>
            </p:nvSpPr>
            <p:spPr bwMode="gray">
              <a:xfrm>
                <a:off x="7136673" y="1932457"/>
                <a:ext cx="285273" cy="408491"/>
              </a:xfrm>
              <a:prstGeom prst="chevron">
                <a:avLst>
                  <a:gd name="adj" fmla="val 4844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50800">
                <a:noFill/>
              </a:ln>
            </p:spPr>
            <p:txBody>
              <a:bodyPr wrap="none" lIns="45681" tIns="22839" rIns="45681" bIns="22839" anchor="ctr"/>
              <a:lstStyle/>
              <a:p>
                <a:pPr defTabSz="6090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rgbClr val="000000"/>
                  </a:solidFill>
                  <a:ea typeface="MS PGothic" pitchFamily="34" charset="-128"/>
                  <a:cs typeface="Arial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flipH="1">
                <a:off x="6900659" y="2037706"/>
                <a:ext cx="410336" cy="197996"/>
              </a:xfrm>
              <a:prstGeom prst="rect">
                <a:avLst/>
              </a:prstGeom>
              <a:gradFill flip="none" rotWithShape="1">
                <a:gsLst>
                  <a:gs pos="45000">
                    <a:schemeClr val="tx1">
                      <a:lumMod val="75000"/>
                      <a:lumOff val="25000"/>
                    </a:scheme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 w="50800">
                <a:noFill/>
              </a:ln>
            </p:spPr>
            <p:txBody>
              <a:bodyPr wrap="none" lIns="45681" tIns="22839" rIns="45681" bIns="22839" anchor="ctr"/>
              <a:lstStyle/>
              <a:p>
                <a:pPr defTabSz="6090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rgbClr val="000000"/>
                  </a:solidFill>
                  <a:ea typeface="MS PGothic" pitchFamily="34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712848" y="3974234"/>
            <a:ext cx="4766305" cy="362277"/>
            <a:chOff x="2755493" y="2574910"/>
            <a:chExt cx="3575660" cy="271708"/>
          </a:xfrm>
        </p:grpSpPr>
        <p:sp>
          <p:nvSpPr>
            <p:cNvPr id="22" name="TextBox 21"/>
            <p:cNvSpPr txBox="1"/>
            <p:nvPr/>
          </p:nvSpPr>
          <p:spPr>
            <a:xfrm>
              <a:off x="2755493" y="2574910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12c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28722" y="2574910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12c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89315" y="2574910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12c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2848" y="3974234"/>
            <a:ext cx="4766305" cy="362278"/>
            <a:chOff x="2662190" y="2916124"/>
            <a:chExt cx="3575660" cy="271709"/>
          </a:xfrm>
        </p:grpSpPr>
        <p:sp>
          <p:nvSpPr>
            <p:cNvPr id="25" name="TextBox 24"/>
            <p:cNvSpPr txBox="1"/>
            <p:nvPr/>
          </p:nvSpPr>
          <p:spPr>
            <a:xfrm>
              <a:off x="2662190" y="2916125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19c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29101" y="2916124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19c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6012" y="2916125"/>
              <a:ext cx="441838" cy="2717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19c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46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Patching and Upgrades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Flexible choice when patching &amp; upgrading databases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11" y="2830061"/>
            <a:ext cx="4026891" cy="40279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442368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00820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24900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711" y="2813762"/>
            <a:ext cx="4026891" cy="402794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780468" y="4819585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63000" y="4819585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9713" y="5318737"/>
            <a:ext cx="4639330" cy="3681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Original Container Database 19.3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7590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83512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34177" y="332852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45690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21611" y="332389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3334" y="5318737"/>
            <a:ext cx="4639330" cy="3681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Upgraded Container Database 19.4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32" y="3657821"/>
            <a:ext cx="1511353" cy="10735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22" y="3664333"/>
            <a:ext cx="1201408" cy="858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733" y="3690387"/>
            <a:ext cx="1201408" cy="8585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464" y="3685756"/>
            <a:ext cx="1201408" cy="8585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277" y="3657821"/>
            <a:ext cx="1511353" cy="107356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166" y="3664333"/>
            <a:ext cx="1201408" cy="8585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629" y="3664333"/>
            <a:ext cx="1201408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46914E-7 L 0.13906 -0.26698 C 0.16858 -0.3284 0.21198 -0.36142 0.25781 -0.36142 C 0.30972 -0.36142 0.35122 -0.3284 0.38073 -0.26698 L 0.52014 2.46914E-7 " pathEditMode="relative" rAng="0" ptsTypes="FffFF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-18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46914E-7 L 0.13941 -0.26759 C 0.16858 -0.32809 0.21233 -0.36173 0.25799 -0.36173 C 0.3099 -0.36173 0.35156 -0.32809 0.38073 -0.26759 L 0.52031 2.46914E-7 " pathEditMode="relative" rAng="0" ptsTypes="FffFF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07" y="-18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9" grpId="0" animBg="1"/>
      <p:bldP spid="21" grpId="0" animBg="1"/>
      <p:bldP spid="23" grpId="0"/>
      <p:bldP spid="24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sz="half" idx="1"/>
          </p:nvPr>
        </p:nvSpPr>
        <p:spPr>
          <a:xfrm>
            <a:off x="533402" y="3534894"/>
            <a:ext cx="5410199" cy="2482851"/>
          </a:xfrm>
        </p:spPr>
        <p:txBody>
          <a:bodyPr/>
          <a:lstStyle/>
          <a:p>
            <a:pPr marL="285738" indent="-285738">
              <a:buFont typeface="Arial"/>
              <a:buChar char="•"/>
            </a:pPr>
            <a:r>
              <a:rPr lang="en-US" sz="2000" dirty="0"/>
              <a:t>Container managed database virtualization</a:t>
            </a:r>
          </a:p>
          <a:p>
            <a:pPr marL="285738" indent="-285738">
              <a:buFont typeface="Arial"/>
              <a:buChar char="•"/>
            </a:pPr>
            <a:r>
              <a:rPr lang="en-US" sz="2000" dirty="0"/>
              <a:t>Manage Many as one</a:t>
            </a:r>
          </a:p>
          <a:p>
            <a:pPr marL="742919" lvl="1" indent="-285738">
              <a:buFont typeface="Arial"/>
              <a:buChar char="•"/>
            </a:pPr>
            <a:r>
              <a:rPr lang="en-US" sz="1600" dirty="0"/>
              <a:t>Patching, Backup, Security, Online Cloning, Online Relocation</a:t>
            </a:r>
          </a:p>
          <a:p>
            <a:pPr marL="285738" indent="-285738">
              <a:buFont typeface="Arial"/>
              <a:buChar char="•"/>
            </a:pPr>
            <a:r>
              <a:rPr lang="en-US" sz="2000" dirty="0"/>
              <a:t>Software as Service</a:t>
            </a:r>
          </a:p>
          <a:p>
            <a:pPr marL="742919" lvl="1" indent="-285738">
              <a:buFont typeface="Arial"/>
              <a:buChar char="•"/>
            </a:pPr>
            <a:r>
              <a:rPr lang="en-US" sz="1600" dirty="0"/>
              <a:t>Shared metadata, Data location transparency</a:t>
            </a:r>
          </a:p>
          <a:p>
            <a:pPr marL="742919" lvl="1" indent="-285738">
              <a:buFont typeface="Arial"/>
              <a:buChar char="•"/>
            </a:pP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25794" y="6556248"/>
            <a:ext cx="333467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14</a:t>
            </a:fld>
            <a:endParaRPr lang="uk-UA" dirty="0"/>
          </a:p>
        </p:txBody>
      </p:sp>
      <p:grpSp>
        <p:nvGrpSpPr>
          <p:cNvPr id="2" name="Group 1"/>
          <p:cNvGrpSpPr/>
          <p:nvPr/>
        </p:nvGrpSpPr>
        <p:grpSpPr>
          <a:xfrm>
            <a:off x="1593295" y="2236713"/>
            <a:ext cx="1709432" cy="1033561"/>
            <a:chOff x="1412360" y="1945097"/>
            <a:chExt cx="3508458" cy="2071712"/>
          </a:xfrm>
        </p:grpSpPr>
        <p:pic>
          <p:nvPicPr>
            <p:cNvPr id="18" name="Picture 17" descr="pdb-down-red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360" y="2590080"/>
              <a:ext cx="1311093" cy="1311093"/>
            </a:xfrm>
            <a:prstGeom prst="rect">
              <a:avLst/>
            </a:prstGeom>
          </p:spPr>
        </p:pic>
        <p:pic>
          <p:nvPicPr>
            <p:cNvPr id="19" name="Picture 18" descr="pdb-down-red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997" y="2578770"/>
              <a:ext cx="1311093" cy="1311093"/>
            </a:xfrm>
            <a:prstGeom prst="rect">
              <a:avLst/>
            </a:prstGeom>
          </p:spPr>
        </p:pic>
        <p:pic>
          <p:nvPicPr>
            <p:cNvPr id="32" name="Picture 31" descr="pdb-container-2ho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054" y="3628045"/>
              <a:ext cx="3110109" cy="388764"/>
            </a:xfrm>
            <a:prstGeom prst="rect">
              <a:avLst/>
            </a:prstGeom>
          </p:spPr>
        </p:pic>
        <p:pic>
          <p:nvPicPr>
            <p:cNvPr id="33" name="Picture 32" descr="pdb-down-red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725" y="1945097"/>
              <a:ext cx="1311093" cy="131109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7167962" y="1042930"/>
            <a:ext cx="3221833" cy="3876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/>
              <a:t>New in 12.2, 18c, 19c</a:t>
            </a:r>
          </a:p>
          <a:p>
            <a:pPr algn="ctr">
              <a:lnSpc>
                <a:spcPct val="90000"/>
              </a:lnSpc>
            </a:pPr>
            <a:endParaRPr lang="en-US" sz="3600" dirty="0"/>
          </a:p>
        </p:txBody>
      </p:sp>
      <p:sp>
        <p:nvSpPr>
          <p:cNvPr id="36" name="Text Placeholder 11"/>
          <p:cNvSpPr txBox="1">
            <a:spLocks/>
          </p:cNvSpPr>
          <p:nvPr/>
        </p:nvSpPr>
        <p:spPr>
          <a:xfrm>
            <a:off x="6488149" y="2671492"/>
            <a:ext cx="5217499" cy="21870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/>
              <a:buChar char="•"/>
            </a:pPr>
            <a:endParaRPr lang="en-US" sz="2000" dirty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dirty="0"/>
              <a:t>12.2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Online cloning &amp; relocation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Incremental refresh of test/</a:t>
            </a:r>
            <a:r>
              <a:rPr lang="en-US" sz="1600" dirty="0" err="1"/>
              <a:t>dev</a:t>
            </a:r>
            <a:r>
              <a:rPr lang="en-US" sz="1600" dirty="0"/>
              <a:t> master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Application containers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dirty="0"/>
              <a:t>18c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Transportable backups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Snapshot carousel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Refreshable PDB switchover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2000" dirty="0"/>
              <a:t>19c</a:t>
            </a:r>
          </a:p>
          <a:p>
            <a:pPr marL="560070" lvl="1" indent="-285750">
              <a:lnSpc>
                <a:spcPct val="80000"/>
              </a:lnSpc>
              <a:buFont typeface="Arial"/>
              <a:buChar char="•"/>
            </a:pPr>
            <a:r>
              <a:rPr lang="en-US" sz="1600" dirty="0"/>
              <a:t>RAT and ADDM at PDB level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endParaRPr lang="en-US" sz="2000" dirty="0"/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endParaRPr lang="en-US" sz="2000" dirty="0"/>
          </a:p>
        </p:txBody>
      </p:sp>
      <p:sp>
        <p:nvSpPr>
          <p:cNvPr id="3" name="AutoShape 2" descr="http://database.us.oracle.com/pls/htmldb/apex_util.get_blob_file?a=301&amp;s=332461424971504&amp;p=329&amp;d=167019328939228951&amp;i=167014608830228849&amp;p_pk1=98866606263844296376451024587504406705&amp;p_pk2=&amp;p_ck=yHDFMJyvitnS6gFGhE6XKxEBkoWcxYE5eRv6zDhWCUIYF_utPKq3h_uLmwAKww_qe2U4kU8-n4vXuvdsrDKLAQ&amp;p_content_disposition=attachment"/>
          <p:cNvSpPr>
            <a:spLocks noChangeAspect="1" noChangeArrowheads="1"/>
          </p:cNvSpPr>
          <p:nvPr/>
        </p:nvSpPr>
        <p:spPr bwMode="auto">
          <a:xfrm>
            <a:off x="1588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28" y="1670152"/>
            <a:ext cx="2117521" cy="12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8343064" y="2210868"/>
            <a:ext cx="3141790" cy="965552"/>
            <a:chOff x="8525383" y="1973468"/>
            <a:chExt cx="3391193" cy="1160315"/>
          </a:xfrm>
        </p:grpSpPr>
        <p:pic>
          <p:nvPicPr>
            <p:cNvPr id="17" name="Picture 16" descr="plsql-512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261" y="1973468"/>
              <a:ext cx="1160315" cy="1160315"/>
            </a:xfrm>
            <a:prstGeom prst="rect">
              <a:avLst/>
            </a:prstGeom>
          </p:spPr>
        </p:pic>
        <p:pic>
          <p:nvPicPr>
            <p:cNvPr id="18" name="Picture 17" descr="plsql-512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0822" y="1973468"/>
              <a:ext cx="1160315" cy="1160315"/>
            </a:xfrm>
            <a:prstGeom prst="rect">
              <a:avLst/>
            </a:prstGeom>
          </p:spPr>
        </p:pic>
        <p:pic>
          <p:nvPicPr>
            <p:cNvPr id="19" name="Picture 18" descr="plsql-512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383" y="1973468"/>
              <a:ext cx="1160315" cy="11603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150676" y="1957789"/>
            <a:ext cx="3391193" cy="1160315"/>
            <a:chOff x="8525383" y="1973468"/>
            <a:chExt cx="3391193" cy="1160315"/>
          </a:xfrm>
        </p:grpSpPr>
        <p:pic>
          <p:nvPicPr>
            <p:cNvPr id="12" name="Picture 11" descr="plsql-51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261" y="1973468"/>
              <a:ext cx="1160315" cy="1160315"/>
            </a:xfrm>
            <a:prstGeom prst="rect">
              <a:avLst/>
            </a:prstGeom>
          </p:spPr>
        </p:pic>
        <p:pic>
          <p:nvPicPr>
            <p:cNvPr id="13" name="Picture 12" descr="plsql-51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0822" y="1973468"/>
              <a:ext cx="1160315" cy="1160315"/>
            </a:xfrm>
            <a:prstGeom prst="rect">
              <a:avLst/>
            </a:prstGeom>
          </p:spPr>
        </p:pic>
        <p:pic>
          <p:nvPicPr>
            <p:cNvPr id="14" name="Picture 13" descr="plsql-51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383" y="1973468"/>
              <a:ext cx="1160315" cy="1160315"/>
            </a:xfrm>
            <a:prstGeom prst="rect">
              <a:avLst/>
            </a:prstGeom>
          </p:spPr>
        </p:pic>
      </p:grp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Container comprises</a:t>
            </a:r>
          </a:p>
          <a:p>
            <a:pPr lvl="1"/>
            <a:r>
              <a:rPr lang="en-US" dirty="0"/>
              <a:t>Application Root (Master)</a:t>
            </a:r>
          </a:p>
          <a:p>
            <a:pPr lvl="1"/>
            <a:r>
              <a:rPr lang="en-US" dirty="0"/>
              <a:t>Application PDBs (for each Tenant)</a:t>
            </a:r>
          </a:p>
          <a:p>
            <a:pPr lvl="1"/>
            <a:r>
              <a:rPr lang="en-US" dirty="0"/>
              <a:t>Application Seed (for provisioning)</a:t>
            </a:r>
          </a:p>
          <a:p>
            <a:r>
              <a:rPr lang="en-US" dirty="0"/>
              <a:t>PDBs share application objects</a:t>
            </a:r>
          </a:p>
          <a:p>
            <a:pPr lvl="1"/>
            <a:r>
              <a:rPr lang="en-US" dirty="0"/>
              <a:t>Code, metadata and data</a:t>
            </a:r>
          </a:p>
          <a:p>
            <a:r>
              <a:rPr lang="en-US" dirty="0"/>
              <a:t>Further simplifies management</a:t>
            </a:r>
          </a:p>
          <a:p>
            <a:pPr lvl="1"/>
            <a:r>
              <a:rPr lang="en-US" dirty="0"/>
              <a:t>Apply updates to application container</a:t>
            </a:r>
          </a:p>
          <a:p>
            <a:pPr lvl="1"/>
            <a:r>
              <a:rPr lang="en-US" dirty="0"/>
              <a:t>Sync tenant PDBs from central master</a:t>
            </a:r>
          </a:p>
          <a:p>
            <a:r>
              <a:rPr lang="en-US" dirty="0"/>
              <a:t>Suitable for all applications</a:t>
            </a:r>
          </a:p>
          <a:p>
            <a:pPr lvl="1"/>
            <a:r>
              <a:rPr lang="en-US" dirty="0" err="1"/>
              <a:t>SaaS</a:t>
            </a:r>
            <a:r>
              <a:rPr lang="en-US" dirty="0"/>
              <a:t>, franchise, divisional,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Container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 descr="app-c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50" y="1990688"/>
            <a:ext cx="5964077" cy="281324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89827" y="2710535"/>
            <a:ext cx="3957781" cy="1632800"/>
            <a:chOff x="7770461" y="374228"/>
            <a:chExt cx="3537492" cy="1461856"/>
          </a:xfrm>
        </p:grpSpPr>
        <p:pic>
          <p:nvPicPr>
            <p:cNvPr id="5" name="Picture 4" descr="pdb-down-red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6860" y="374228"/>
              <a:ext cx="1311093" cy="1311093"/>
            </a:xfrm>
            <a:prstGeom prst="rect">
              <a:avLst/>
            </a:prstGeom>
          </p:spPr>
        </p:pic>
        <p:pic>
          <p:nvPicPr>
            <p:cNvPr id="6" name="Picture 5" descr="pdb-down-red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461" y="385538"/>
              <a:ext cx="1311093" cy="1311093"/>
            </a:xfrm>
            <a:prstGeom prst="rect">
              <a:avLst/>
            </a:prstGeom>
          </p:spPr>
        </p:pic>
        <p:pic>
          <p:nvPicPr>
            <p:cNvPr id="8" name="Picture 7" descr="pdb-down-red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098" y="385538"/>
              <a:ext cx="1311093" cy="1311093"/>
            </a:xfrm>
            <a:prstGeom prst="rect">
              <a:avLst/>
            </a:prstGeom>
          </p:spPr>
        </p:pic>
        <p:pic>
          <p:nvPicPr>
            <p:cNvPr id="10" name="Picture 9" descr="pdb-container-3hot-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445" y="1442892"/>
              <a:ext cx="3145536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2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Multitenant for Provisioning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Fast cloning of PDBs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75906" y="3178455"/>
            <a:ext cx="6678435" cy="2793930"/>
            <a:chOff x="574317" y="3178455"/>
            <a:chExt cx="6678435" cy="2793930"/>
          </a:xfrm>
        </p:grpSpPr>
        <p:sp>
          <p:nvSpPr>
            <p:cNvPr id="76" name="Rounded Rectangle 75"/>
            <p:cNvSpPr/>
            <p:nvPr/>
          </p:nvSpPr>
          <p:spPr>
            <a:xfrm>
              <a:off x="574317" y="3178455"/>
              <a:ext cx="6678435" cy="6255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81396" y="5186825"/>
              <a:ext cx="3936201" cy="785560"/>
              <a:chOff x="581396" y="5186825"/>
              <a:chExt cx="3936201" cy="785560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581396" y="5346848"/>
                <a:ext cx="3936201" cy="62553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906916" y="5186825"/>
                <a:ext cx="505215" cy="276718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967478" y="5470869"/>
                <a:ext cx="378091" cy="379834"/>
                <a:chOff x="960399" y="3909432"/>
                <a:chExt cx="378091" cy="379834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2351778" y="5470869"/>
                <a:ext cx="378091" cy="379834"/>
                <a:chOff x="960399" y="3909432"/>
                <a:chExt cx="378091" cy="379834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  <p:sp>
            <p:nvSpPr>
              <p:cNvPr id="132" name="Rectangle 131"/>
              <p:cNvSpPr/>
              <p:nvPr/>
            </p:nvSpPr>
            <p:spPr>
              <a:xfrm>
                <a:off x="2297706" y="5187579"/>
                <a:ext cx="505215" cy="276718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955118" y="3032753"/>
            <a:ext cx="402793" cy="267848"/>
            <a:chOff x="4576471" y="4579750"/>
            <a:chExt cx="465024" cy="307884"/>
          </a:xfrm>
        </p:grpSpPr>
        <p:sp>
          <p:nvSpPr>
            <p:cNvPr id="54" name="Rounded Rectangle 53"/>
            <p:cNvSpPr/>
            <p:nvPr/>
          </p:nvSpPr>
          <p:spPr>
            <a:xfrm>
              <a:off x="4576471" y="4579751"/>
              <a:ext cx="465023" cy="30788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576472" y="4579750"/>
              <a:ext cx="465023" cy="577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647313" y="4708352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834227" y="4709854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0664" y="3030332"/>
            <a:ext cx="402793" cy="267848"/>
            <a:chOff x="4576471" y="4579750"/>
            <a:chExt cx="465024" cy="307884"/>
          </a:xfrm>
        </p:grpSpPr>
        <p:sp>
          <p:nvSpPr>
            <p:cNvPr id="59" name="Rounded Rectangle 58"/>
            <p:cNvSpPr/>
            <p:nvPr/>
          </p:nvSpPr>
          <p:spPr>
            <a:xfrm>
              <a:off x="4576471" y="4579751"/>
              <a:ext cx="465023" cy="30788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576472" y="4579750"/>
              <a:ext cx="465023" cy="577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647313" y="4708352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834227" y="4709854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705867" y="5195963"/>
            <a:ext cx="402793" cy="267848"/>
            <a:chOff x="4576471" y="4579750"/>
            <a:chExt cx="465024" cy="307884"/>
          </a:xfrm>
        </p:grpSpPr>
        <p:sp>
          <p:nvSpPr>
            <p:cNvPr id="69" name="Rounded Rectangle 68"/>
            <p:cNvSpPr/>
            <p:nvPr/>
          </p:nvSpPr>
          <p:spPr>
            <a:xfrm>
              <a:off x="4576471" y="4579751"/>
              <a:ext cx="465023" cy="30788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76472" y="4579750"/>
              <a:ext cx="465023" cy="577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647313" y="4708352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834227" y="4709854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478849" y="5176252"/>
            <a:ext cx="402793" cy="267848"/>
            <a:chOff x="4576471" y="4579750"/>
            <a:chExt cx="465024" cy="307884"/>
          </a:xfrm>
        </p:grpSpPr>
        <p:sp>
          <p:nvSpPr>
            <p:cNvPr id="64" name="Rounded Rectangle 63"/>
            <p:cNvSpPr/>
            <p:nvPr/>
          </p:nvSpPr>
          <p:spPr>
            <a:xfrm>
              <a:off x="4576471" y="4579751"/>
              <a:ext cx="465023" cy="30788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76472" y="4579750"/>
              <a:ext cx="465023" cy="577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47313" y="4708352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834227" y="4709854"/>
              <a:ext cx="132025" cy="94311"/>
            </a:xfrm>
            <a:prstGeom prst="round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06833" y="3017732"/>
            <a:ext cx="6006105" cy="2930466"/>
            <a:chOff x="905244" y="3017732"/>
            <a:chExt cx="6006105" cy="2930466"/>
          </a:xfrm>
        </p:grpSpPr>
        <p:grpSp>
          <p:nvGrpSpPr>
            <p:cNvPr id="14" name="Group 13"/>
            <p:cNvGrpSpPr/>
            <p:nvPr/>
          </p:nvGrpSpPr>
          <p:grpSpPr>
            <a:xfrm>
              <a:off x="6406134" y="3021450"/>
              <a:ext cx="505215" cy="763561"/>
              <a:chOff x="6406134" y="3021450"/>
              <a:chExt cx="505215" cy="763561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grpSp>
          <p:nvGrpSpPr>
            <p:cNvPr id="145" name="Group 144"/>
            <p:cNvGrpSpPr/>
            <p:nvPr/>
          </p:nvGrpSpPr>
          <p:grpSpPr>
            <a:xfrm>
              <a:off x="5017588" y="3021208"/>
              <a:ext cx="505215" cy="763561"/>
              <a:chOff x="6406134" y="3021450"/>
              <a:chExt cx="505215" cy="763561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grpSp>
          <p:nvGrpSpPr>
            <p:cNvPr id="150" name="Group 149"/>
            <p:cNvGrpSpPr/>
            <p:nvPr/>
          </p:nvGrpSpPr>
          <p:grpSpPr>
            <a:xfrm>
              <a:off x="3650957" y="3017974"/>
              <a:ext cx="505215" cy="763561"/>
              <a:chOff x="6406134" y="3021450"/>
              <a:chExt cx="505215" cy="763561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153" name="Oval 152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grpSp>
          <p:nvGrpSpPr>
            <p:cNvPr id="155" name="Group 154"/>
            <p:cNvGrpSpPr/>
            <p:nvPr/>
          </p:nvGrpSpPr>
          <p:grpSpPr>
            <a:xfrm>
              <a:off x="2296777" y="3020966"/>
              <a:ext cx="505215" cy="763561"/>
              <a:chOff x="6406134" y="3021450"/>
              <a:chExt cx="505215" cy="763561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>
              <a:off x="3651207" y="5184637"/>
              <a:ext cx="505215" cy="763561"/>
              <a:chOff x="6406134" y="3021450"/>
              <a:chExt cx="505215" cy="763561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143" name="Oval 142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grpSp>
          <p:nvGrpSpPr>
            <p:cNvPr id="160" name="Group 159"/>
            <p:cNvGrpSpPr/>
            <p:nvPr/>
          </p:nvGrpSpPr>
          <p:grpSpPr>
            <a:xfrm>
              <a:off x="905244" y="3017732"/>
              <a:ext cx="505215" cy="763561"/>
              <a:chOff x="6406134" y="3021450"/>
              <a:chExt cx="505215" cy="763561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406134" y="3021450"/>
                <a:ext cx="505215" cy="763561"/>
              </a:xfrm>
              <a:prstGeom prst="rect">
                <a:avLst/>
              </a:prstGeom>
              <a:solidFill>
                <a:srgbClr val="7F7F7F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6469024" y="3302476"/>
                <a:ext cx="378091" cy="379834"/>
                <a:chOff x="960399" y="3909432"/>
                <a:chExt cx="378091" cy="379834"/>
              </a:xfrm>
            </p:grpSpPr>
            <p:sp>
              <p:nvSpPr>
                <p:cNvPr id="163" name="Oval 162"/>
                <p:cNvSpPr/>
                <p:nvPr/>
              </p:nvSpPr>
              <p:spPr>
                <a:xfrm>
                  <a:off x="960399" y="3909432"/>
                  <a:ext cx="378091" cy="37983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1071974" y="4017541"/>
                  <a:ext cx="165774" cy="1658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</p:grpSp>
      <p:sp>
        <p:nvSpPr>
          <p:cNvPr id="23" name="TextBox 22"/>
          <p:cNvSpPr txBox="1"/>
          <p:nvPr/>
        </p:nvSpPr>
        <p:spPr>
          <a:xfrm>
            <a:off x="734695" y="4065604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0616" y="4065604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67569" y="4076522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17944" y="188387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GL-2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2022" y="188387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GL-1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76308" y="188387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AP-1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5575" y="1881909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AP-2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15891" y="1879940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PO-1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46169" y="4065677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PO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18359" y="2883638"/>
            <a:ext cx="4529716" cy="954085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PDBs can be cloned from remote CDBs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18358" y="1677342"/>
            <a:ext cx="4529717" cy="1369583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PDBs can be cloned from within the same CDB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9407" y="5213838"/>
            <a:ext cx="4529716" cy="1369583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Thinly provision </a:t>
            </a:r>
            <a:r>
              <a:rPr lang="en-US" sz="2700" i="1" dirty="0"/>
              <a:t>snapshot</a:t>
            </a:r>
            <a:r>
              <a:rPr lang="en-US" sz="2700" dirty="0"/>
              <a:t> clones in seconds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12040" y="4095381"/>
            <a:ext cx="4529717" cy="954085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PDBs can be cloned from non-CDBs</a:t>
            </a:r>
          </a:p>
        </p:txBody>
      </p:sp>
      <p:pic>
        <p:nvPicPr>
          <p:cNvPr id="99" name="Picture 98" descr="clone-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35" y="2183299"/>
            <a:ext cx="1363872" cy="9884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26" y="4406041"/>
            <a:ext cx="1201408" cy="8585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70" y="4406041"/>
            <a:ext cx="1201408" cy="8585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21" y="4412328"/>
            <a:ext cx="1201408" cy="858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44" y="4401118"/>
            <a:ext cx="1201408" cy="8585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84" y="4406681"/>
            <a:ext cx="1201408" cy="8585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3" y="2245704"/>
            <a:ext cx="1201408" cy="858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5" y="2250367"/>
            <a:ext cx="1201408" cy="8585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645" y="4394013"/>
            <a:ext cx="1201408" cy="8585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503" y="4395785"/>
            <a:ext cx="1201408" cy="85852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78874" y="5580766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26915" y="5577591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1406" y="5577591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77243" y="3407640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69962" y="3407640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28859" y="3408049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93504" y="3410727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580418" y="3409242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3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0.01563 -0.05487 0.03138 -0.10952 0.05027 -0.10859 C 0.06915 -0.10766 0.0913 -0.05117 0.11357 0.00556 " pathEditMode="relative" ptsTypes="a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0.01563 -0.05487 0.03138 -0.10952 0.05027 -0.10859 C 0.06915 -0.10766 0.0913 -0.05117 0.11357 0.00556 " pathEditMode="relative" ptsTypes="a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-0.03751 -0.21232 -0.07489 -0.42464 -0.07724 -0.50776 C -0.07958 -0.59088 -0.02696 -0.53068 -0.01407 -0.49873 C -0.00118 -0.46678 -0.00039 -0.39107 0.00052 -0.31536 " pathEditMode="relative" ptsTypes="aaaA">
                                      <p:cBhvr>
                                        <p:cTn id="2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-0.03751 -0.21232 -0.07489 -0.42464 -0.07724 -0.50776 C -0.07958 -0.59088 -0.02696 -0.53068 -0.01407 -0.49873 C -0.00118 -0.46678 -0.00039 -0.39107 0.00052 -0.31536 " pathEditMode="relative" ptsTypes="aaaA">
                                      <p:cBhvr>
                                        <p:cTn id="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C -0.03517 -0.20954 -0.0702 -0.41908 -0.07307 -0.4978 C -0.07593 -0.57652 -0.02904 -0.50405 -0.01706 -0.47279 C -0.00508 -0.44153 -0.00313 -0.37578 -0.00104 -0.30979 " pathEditMode="relative" ptsTypes="aaaA">
                                      <p:cBhvr>
                                        <p:cTn id="4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C -0.03517 -0.20954 -0.0702 -0.41908 -0.07307 -0.4978 C -0.07593 -0.57652 -0.02904 -0.50405 -0.01706 -0.47279 C -0.00508 -0.44153 -0.00313 -0.37578 -0.00104 -0.30979 " pathEditMode="relative" ptsTypes="aaaA">
                                      <p:cBhvr>
                                        <p:cTn id="4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459 -0.03936 0.02931 -0.07872 0.04416 -0.09123 C 0.059 -0.10373 0.07802 -0.09007 0.08936 -0.07479 C 0.10069 -0.05951 0.10629 -0.02941 0.11189 0.00092 " pathEditMode="relative" ptsTypes="aaaA">
                                      <p:cBhvr>
                                        <p:cTn id="5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1459 -0.03936 0.02931 -0.07872 0.04416 -0.09123 C 0.059 -0.10373 0.07802 -0.09007 0.08936 -0.07479 C 0.10069 -0.05951 0.10629 -0.02941 0.11189 0.00092 " pathEditMode="relative" ptsTypes="aaaA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52" grpId="0"/>
      <p:bldP spid="53" grpId="0"/>
      <p:bldP spid="32" grpId="0"/>
      <p:bldP spid="33" grpId="0"/>
      <p:bldP spid="34" grpId="0"/>
      <p:bldP spid="35" grpId="0"/>
      <p:bldP spid="21" grpId="0" animBg="1"/>
      <p:bldP spid="30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2894" y="1451214"/>
            <a:ext cx="3986581" cy="2343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36108"/>
            <a:ext cx="11125200" cy="889000"/>
          </a:xfrm>
        </p:spPr>
        <p:txBody>
          <a:bodyPr/>
          <a:lstStyle/>
          <a:p>
            <a:r>
              <a:rPr lang="en-US" dirty="0"/>
              <a:t>PDB Hot Clone</a:t>
            </a:r>
          </a:p>
        </p:txBody>
      </p:sp>
      <p:pic>
        <p:nvPicPr>
          <p:cNvPr id="31" name="Picture 30" descr="pdb-down-orange-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84" y="2056361"/>
            <a:ext cx="1307592" cy="13075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dirty="0"/>
              <a:t>PDB Hot Clone</a:t>
            </a:r>
          </a:p>
          <a:p>
            <a:pPr lvl="1"/>
            <a:r>
              <a:rPr lang="en-US" dirty="0"/>
              <a:t>Online test master instantiation</a:t>
            </a:r>
          </a:p>
        </p:txBody>
      </p:sp>
      <p:pic>
        <p:nvPicPr>
          <p:cNvPr id="4" name="Picture 3" descr="pdb-down-orange-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84" y="4507304"/>
            <a:ext cx="1307592" cy="130759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72881" y="4277985"/>
            <a:ext cx="1311093" cy="1539404"/>
            <a:chOff x="8256439" y="4285413"/>
            <a:chExt cx="1311093" cy="1539404"/>
          </a:xfrm>
        </p:grpSpPr>
        <p:pic>
          <p:nvPicPr>
            <p:cNvPr id="29" name="Picture 28" descr="pdb-down-red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439" y="4513724"/>
              <a:ext cx="1311093" cy="131109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452066" y="4285413"/>
              <a:ext cx="866362" cy="268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5F5F5F"/>
                </a:solidFill>
                <a:latin typeface="Calibri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03780" y="1465424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Oracle Cloud</a:t>
            </a:r>
          </a:p>
        </p:txBody>
      </p:sp>
      <p:pic>
        <p:nvPicPr>
          <p:cNvPr id="36" name="Picture 35" descr="pdb-down-red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29" y="4525035"/>
            <a:ext cx="1311093" cy="1311093"/>
          </a:xfrm>
          <a:prstGeom prst="rect">
            <a:avLst/>
          </a:prstGeom>
        </p:spPr>
      </p:pic>
      <p:pic>
        <p:nvPicPr>
          <p:cNvPr id="37" name="Picture 36" descr="pdb-down-red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66" y="4525035"/>
            <a:ext cx="1311093" cy="13110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48214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Pricing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41912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Retail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66014" y="6015352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On-Premises</a:t>
            </a:r>
          </a:p>
        </p:txBody>
      </p:sp>
      <p:pic>
        <p:nvPicPr>
          <p:cNvPr id="43" name="Picture 42" descr="pdb-container-3hot-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12" y="5582388"/>
            <a:ext cx="3145536" cy="393192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8850187" y="324360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59778" y="19913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848034" y="3239500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42" name="Picture 41" descr="restful-servic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51" y="4801804"/>
            <a:ext cx="577726" cy="577726"/>
          </a:xfrm>
          <a:prstGeom prst="rect">
            <a:avLst/>
          </a:prstGeom>
        </p:spPr>
      </p:pic>
      <p:pic>
        <p:nvPicPr>
          <p:cNvPr id="45" name="Picture 44" descr="people-pm-woman-51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07" y="4705975"/>
            <a:ext cx="611672" cy="61183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384142" y="1027223"/>
            <a:ext cx="4503597" cy="3896660"/>
            <a:chOff x="7382553" y="1027223"/>
            <a:chExt cx="4503597" cy="3896660"/>
          </a:xfrm>
        </p:grpSpPr>
        <p:pic>
          <p:nvPicPr>
            <p:cNvPr id="50" name="Picture 49" descr="pdb-clone-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8448" y="1953327"/>
              <a:ext cx="1507702" cy="1507702"/>
            </a:xfrm>
            <a:prstGeom prst="rect">
              <a:avLst/>
            </a:prstGeom>
          </p:spPr>
        </p:pic>
        <p:pic>
          <p:nvPicPr>
            <p:cNvPr id="8" name="Picture 7" descr="pdb-clone-red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89" y="1953327"/>
              <a:ext cx="1507702" cy="1507702"/>
            </a:xfrm>
            <a:prstGeom prst="rect">
              <a:avLst/>
            </a:prstGeom>
          </p:spPr>
        </p:pic>
        <p:sp>
          <p:nvSpPr>
            <p:cNvPr id="19" name="Freeform 18"/>
            <p:cNvSpPr/>
            <p:nvPr/>
          </p:nvSpPr>
          <p:spPr>
            <a:xfrm>
              <a:off x="8073293" y="2510361"/>
              <a:ext cx="453036" cy="2413522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82553" y="3708408"/>
              <a:ext cx="653586" cy="1982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Hot Clone</a:t>
              </a:r>
            </a:p>
          </p:txBody>
        </p:sp>
        <p:sp>
          <p:nvSpPr>
            <p:cNvPr id="52" name="Freeform 51"/>
            <p:cNvSpPr/>
            <p:nvPr/>
          </p:nvSpPr>
          <p:spPr>
            <a:xfrm rot="5400000">
              <a:off x="9458440" y="1229178"/>
              <a:ext cx="341493" cy="853983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5400000">
              <a:off x="9870637" y="512467"/>
              <a:ext cx="571886" cy="2012749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58165" y="1324308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35883" y="1027223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pic>
          <p:nvPicPr>
            <p:cNvPr id="60" name="Picture 59" descr="people-developer-man-51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5483" y="4025489"/>
              <a:ext cx="381000" cy="381000"/>
            </a:xfrm>
            <a:prstGeom prst="rect">
              <a:avLst/>
            </a:prstGeom>
          </p:spPr>
        </p:pic>
        <p:pic>
          <p:nvPicPr>
            <p:cNvPr id="61" name="Picture 60" descr="people-executive-woman-512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515" y="4025489"/>
              <a:ext cx="381000" cy="381000"/>
            </a:xfrm>
            <a:prstGeom prst="rect">
              <a:avLst/>
            </a:prstGeom>
          </p:spPr>
        </p:pic>
        <p:pic>
          <p:nvPicPr>
            <p:cNvPr id="62" name="Picture 61" descr="restful-servic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93721" y="3620898"/>
              <a:ext cx="369766" cy="369766"/>
            </a:xfrm>
            <a:prstGeom prst="rect">
              <a:avLst/>
            </a:prstGeom>
          </p:spPr>
        </p:pic>
        <p:pic>
          <p:nvPicPr>
            <p:cNvPr id="63" name="Picture 62" descr="restful-services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64800" y="3620898"/>
              <a:ext cx="369766" cy="369766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8497042" y="1805615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618536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32604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930054" y="3671272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Developers</a:t>
              </a:r>
            </a:p>
          </p:txBody>
        </p:sp>
      </p:grpSp>
      <p:pic>
        <p:nvPicPr>
          <p:cNvPr id="32" name="Picture 31" descr="pdb-container-2ho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534" y="3124151"/>
            <a:ext cx="3110109" cy="3887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1685" y="3241022"/>
            <a:ext cx="157927" cy="1579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427" y="3241022"/>
            <a:ext cx="157927" cy="1579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2550" y="3241022"/>
            <a:ext cx="157927" cy="15792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5781" y="3241336"/>
            <a:ext cx="157988" cy="157988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9969279" y="3239418"/>
            <a:ext cx="1253363" cy="161163"/>
            <a:chOff x="9967690" y="3239417"/>
            <a:chExt cx="1253363" cy="161163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67690" y="3239417"/>
              <a:ext cx="157988" cy="157988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63065" y="3242592"/>
              <a:ext cx="157988" cy="1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3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0357E-7 1.56091E-6 L 0.00052 -0.35433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2894" y="1451214"/>
            <a:ext cx="3986581" cy="2343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36108"/>
            <a:ext cx="11125200" cy="889000"/>
          </a:xfrm>
        </p:spPr>
        <p:txBody>
          <a:bodyPr/>
          <a:lstStyle/>
          <a:p>
            <a:r>
              <a:rPr lang="en-US" dirty="0"/>
              <a:t>Refreshable PDB</a:t>
            </a:r>
          </a:p>
        </p:txBody>
      </p:sp>
      <p:pic>
        <p:nvPicPr>
          <p:cNvPr id="31" name="Picture 30" descr="pdb-down-orange-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84" y="2056361"/>
            <a:ext cx="1307592" cy="13075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PDB Hot Clone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test master instantiation</a:t>
            </a:r>
          </a:p>
          <a:p>
            <a:pPr>
              <a:buClr>
                <a:srgbClr val="5F5F5F">
                  <a:lumMod val="60000"/>
                  <a:lumOff val="40000"/>
                </a:srgbClr>
              </a:buClr>
            </a:pPr>
            <a:r>
              <a:rPr lang="en-US" dirty="0"/>
              <a:t>Refreshable PDB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dirty="0"/>
              <a:t>Incremental refresh of clone with latest data</a:t>
            </a:r>
          </a:p>
        </p:txBody>
      </p:sp>
      <p:pic>
        <p:nvPicPr>
          <p:cNvPr id="4" name="Picture 3" descr="pdb-down-orange-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84" y="4507304"/>
            <a:ext cx="1307592" cy="130759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72881" y="4277985"/>
            <a:ext cx="1311093" cy="1539404"/>
            <a:chOff x="8256439" y="4285413"/>
            <a:chExt cx="1311093" cy="1539404"/>
          </a:xfrm>
        </p:grpSpPr>
        <p:pic>
          <p:nvPicPr>
            <p:cNvPr id="29" name="Picture 28" descr="pdb-down-red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439" y="4513724"/>
              <a:ext cx="1311093" cy="131109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452066" y="4285413"/>
              <a:ext cx="866362" cy="268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</a:t>
              </a:r>
            </a:p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5F5F5F"/>
                </a:solidFill>
                <a:latin typeface="Calibri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03780" y="1465424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Oracle Cloud</a:t>
            </a:r>
          </a:p>
        </p:txBody>
      </p:sp>
      <p:pic>
        <p:nvPicPr>
          <p:cNvPr id="36" name="Picture 35" descr="pdb-down-red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29" y="4525035"/>
            <a:ext cx="1311093" cy="1311093"/>
          </a:xfrm>
          <a:prstGeom prst="rect">
            <a:avLst/>
          </a:prstGeom>
        </p:spPr>
      </p:pic>
      <p:pic>
        <p:nvPicPr>
          <p:cNvPr id="37" name="Picture 36" descr="pdb-down-red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66" y="4525035"/>
            <a:ext cx="1311093" cy="13110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48214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Pricing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41912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Retail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66014" y="6015352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On-Premises</a:t>
            </a:r>
          </a:p>
        </p:txBody>
      </p:sp>
      <p:pic>
        <p:nvPicPr>
          <p:cNvPr id="43" name="Picture 42" descr="pdb-container-3hot-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12" y="5582388"/>
            <a:ext cx="3145536" cy="393192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8850187" y="324360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59778" y="19913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848034" y="3239500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42" name="Picture 41" descr="restful-servic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51" y="4801804"/>
            <a:ext cx="577726" cy="577726"/>
          </a:xfrm>
          <a:prstGeom prst="rect">
            <a:avLst/>
          </a:prstGeom>
        </p:spPr>
      </p:pic>
      <p:pic>
        <p:nvPicPr>
          <p:cNvPr id="45" name="Picture 44" descr="people-pm-woman-51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07" y="4705975"/>
            <a:ext cx="611672" cy="611831"/>
          </a:xfrm>
          <a:prstGeom prst="rect">
            <a:avLst/>
          </a:prstGeom>
        </p:spPr>
      </p:pic>
      <p:pic>
        <p:nvPicPr>
          <p:cNvPr id="60" name="Picture 59" descr="people-developer-man-51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71" y="4025489"/>
            <a:ext cx="381000" cy="381000"/>
          </a:xfrm>
          <a:prstGeom prst="rect">
            <a:avLst/>
          </a:prstGeom>
        </p:spPr>
      </p:pic>
      <p:pic>
        <p:nvPicPr>
          <p:cNvPr id="61" name="Picture 60" descr="people-executive-woman-51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103" y="4025489"/>
            <a:ext cx="381000" cy="381000"/>
          </a:xfrm>
          <a:prstGeom prst="rect">
            <a:avLst/>
          </a:prstGeom>
        </p:spPr>
      </p:pic>
      <p:pic>
        <p:nvPicPr>
          <p:cNvPr id="62" name="Picture 61" descr="restful-servic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95309" y="3620898"/>
            <a:ext cx="369766" cy="369766"/>
          </a:xfrm>
          <a:prstGeom prst="rect">
            <a:avLst/>
          </a:prstGeom>
        </p:spPr>
      </p:pic>
      <p:pic>
        <p:nvPicPr>
          <p:cNvPr id="63" name="Picture 62" descr="restful-service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6388" y="3620898"/>
            <a:ext cx="369766" cy="36976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498630" y="1805615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CRM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151794" y="1027223"/>
            <a:ext cx="2735945" cy="2433806"/>
            <a:chOff x="9150205" y="1027223"/>
            <a:chExt cx="2735945" cy="2433806"/>
          </a:xfrm>
        </p:grpSpPr>
        <p:pic>
          <p:nvPicPr>
            <p:cNvPr id="50" name="Picture 49" descr="pdb-clone-re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8448" y="1953327"/>
              <a:ext cx="1507702" cy="1507702"/>
            </a:xfrm>
            <a:prstGeom prst="rect">
              <a:avLst/>
            </a:prstGeom>
          </p:spPr>
        </p:pic>
        <p:pic>
          <p:nvPicPr>
            <p:cNvPr id="8" name="Picture 7" descr="pdb-clone-re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89" y="1953327"/>
              <a:ext cx="1507702" cy="1507702"/>
            </a:xfrm>
            <a:prstGeom prst="rect">
              <a:avLst/>
            </a:prstGeom>
          </p:spPr>
        </p:pic>
        <p:sp>
          <p:nvSpPr>
            <p:cNvPr id="52" name="Freeform 51"/>
            <p:cNvSpPr/>
            <p:nvPr/>
          </p:nvSpPr>
          <p:spPr>
            <a:xfrm rot="5400000">
              <a:off x="9458440" y="1229178"/>
              <a:ext cx="341493" cy="853983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5400000">
              <a:off x="9870637" y="512467"/>
              <a:ext cx="571886" cy="2012749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58165" y="1324308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35883" y="1027223"/>
              <a:ext cx="1411152" cy="1685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Snap Clone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618536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732604" y="1775906"/>
              <a:ext cx="866362" cy="3618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rgbClr val="5F5F5F"/>
                  </a:solidFill>
                  <a:latin typeface="Calibri"/>
                </a:rPr>
                <a:t>CRM Dev2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9931642" y="3671273"/>
            <a:ext cx="1411152" cy="1685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rgbClr val="5F5F5F"/>
                </a:solidFill>
                <a:latin typeface="Calibri"/>
              </a:rPr>
              <a:t>Developers</a:t>
            </a:r>
          </a:p>
        </p:txBody>
      </p:sp>
      <p:pic>
        <p:nvPicPr>
          <p:cNvPr id="32" name="Picture 31" descr="pdb-container-2hot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534" y="3124151"/>
            <a:ext cx="3110109" cy="388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1533" y="4654469"/>
            <a:ext cx="755787" cy="85691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503886" y="5433944"/>
            <a:ext cx="2099172" cy="826408"/>
            <a:chOff x="9502298" y="5433944"/>
            <a:chExt cx="2099172" cy="826408"/>
          </a:xfrm>
        </p:grpSpPr>
        <p:pic>
          <p:nvPicPr>
            <p:cNvPr id="17" name="Picture 16" descr="history-5x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2298" y="5433944"/>
              <a:ext cx="826408" cy="826408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>
              <a:off x="10256806" y="5550648"/>
              <a:ext cx="1344664" cy="612588"/>
            </a:xfrm>
            <a:prstGeom prst="rightArrow">
              <a:avLst/>
            </a:prstGeom>
            <a:solidFill>
              <a:srgbClr val="BCCBD0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TIME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0053" y="2136586"/>
            <a:ext cx="737193" cy="90832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251844" y="4590154"/>
            <a:ext cx="1768528" cy="1536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rgbClr val="5F5F5F"/>
                </a:solidFill>
                <a:latin typeface="Calibri"/>
              </a:rPr>
              <a:t>Changes made to database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89511" y="2221978"/>
            <a:ext cx="1768528" cy="1536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rgbClr val="5F5F5F"/>
                </a:solidFill>
                <a:latin typeface="Calibri"/>
              </a:rPr>
              <a:t>Cloned version no longer in sync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189001" y="2510361"/>
            <a:ext cx="2338917" cy="2413522"/>
            <a:chOff x="6187412" y="2510361"/>
            <a:chExt cx="2338917" cy="2413522"/>
          </a:xfrm>
        </p:grpSpPr>
        <p:sp>
          <p:nvSpPr>
            <p:cNvPr id="59" name="Freeform 58"/>
            <p:cNvSpPr/>
            <p:nvPr/>
          </p:nvSpPr>
          <p:spPr>
            <a:xfrm>
              <a:off x="8073293" y="2510361"/>
              <a:ext cx="453036" cy="2413522"/>
            </a:xfrm>
            <a:custGeom>
              <a:avLst/>
              <a:gdLst>
                <a:gd name="connsiteX0" fmla="*/ 995246 w 995246"/>
                <a:gd name="connsiteY0" fmla="*/ 1945901 h 1945901"/>
                <a:gd name="connsiteX1" fmla="*/ 13 w 995246"/>
                <a:gd name="connsiteY1" fmla="*/ 779846 h 1945901"/>
                <a:gd name="connsiteX2" fmla="*/ 972965 w 995246"/>
                <a:gd name="connsiteY2" fmla="*/ 0 h 1945901"/>
                <a:gd name="connsiteX0" fmla="*/ 995246 w 995246"/>
                <a:gd name="connsiteY0" fmla="*/ 1945901 h 1945986"/>
                <a:gd name="connsiteX1" fmla="*/ 13 w 995246"/>
                <a:gd name="connsiteY1" fmla="*/ 779846 h 1945986"/>
                <a:gd name="connsiteX2" fmla="*/ 972965 w 995246"/>
                <a:gd name="connsiteY2" fmla="*/ 0 h 1945986"/>
                <a:gd name="connsiteX0" fmla="*/ 995444 w 995444"/>
                <a:gd name="connsiteY0" fmla="*/ 1945901 h 1945986"/>
                <a:gd name="connsiteX1" fmla="*/ 211 w 995444"/>
                <a:gd name="connsiteY1" fmla="*/ 779846 h 1945986"/>
                <a:gd name="connsiteX2" fmla="*/ 973163 w 995444"/>
                <a:gd name="connsiteY2" fmla="*/ 0 h 1945986"/>
                <a:gd name="connsiteX0" fmla="*/ 988047 w 988047"/>
                <a:gd name="connsiteY0" fmla="*/ 1945901 h 1946011"/>
                <a:gd name="connsiteX1" fmla="*/ 241 w 988047"/>
                <a:gd name="connsiteY1" fmla="*/ 972951 h 1946011"/>
                <a:gd name="connsiteX2" fmla="*/ 965766 w 988047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610881 w 610881"/>
                <a:gd name="connsiteY0" fmla="*/ 1945901 h 1946011"/>
                <a:gd name="connsiteX1" fmla="*/ 120692 w 610881"/>
                <a:gd name="connsiteY1" fmla="*/ 972951 h 1946011"/>
                <a:gd name="connsiteX2" fmla="*/ 588600 w 610881"/>
                <a:gd name="connsiteY2" fmla="*/ 0 h 1946011"/>
                <a:gd name="connsiteX0" fmla="*/ 490243 w 490243"/>
                <a:gd name="connsiteY0" fmla="*/ 1945901 h 1946011"/>
                <a:gd name="connsiteX1" fmla="*/ 54 w 490243"/>
                <a:gd name="connsiteY1" fmla="*/ 972951 h 1946011"/>
                <a:gd name="connsiteX2" fmla="*/ 467962 w 490243"/>
                <a:gd name="connsiteY2" fmla="*/ 0 h 1946011"/>
                <a:gd name="connsiteX0" fmla="*/ 467969 w 467969"/>
                <a:gd name="connsiteY0" fmla="*/ 1945901 h 1946017"/>
                <a:gd name="connsiteX1" fmla="*/ 61 w 467969"/>
                <a:gd name="connsiteY1" fmla="*/ 1010087 h 1946017"/>
                <a:gd name="connsiteX2" fmla="*/ 445688 w 467969"/>
                <a:gd name="connsiteY2" fmla="*/ 0 h 1946017"/>
                <a:gd name="connsiteX0" fmla="*/ 467969 w 467969"/>
                <a:gd name="connsiteY0" fmla="*/ 1945901 h 1946099"/>
                <a:gd name="connsiteX1" fmla="*/ 61 w 467969"/>
                <a:gd name="connsiteY1" fmla="*/ 1010087 h 1946099"/>
                <a:gd name="connsiteX2" fmla="*/ 445688 w 467969"/>
                <a:gd name="connsiteY2" fmla="*/ 0 h 1946099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66 w 467966"/>
                <a:gd name="connsiteY0" fmla="*/ 1945901 h 1946131"/>
                <a:gd name="connsiteX1" fmla="*/ 58 w 467966"/>
                <a:gd name="connsiteY1" fmla="*/ 1010087 h 1946131"/>
                <a:gd name="connsiteX2" fmla="*/ 445685 w 467966"/>
                <a:gd name="connsiteY2" fmla="*/ 0 h 1946131"/>
                <a:gd name="connsiteX0" fmla="*/ 467948 w 467948"/>
                <a:gd name="connsiteY0" fmla="*/ 1945901 h 1945901"/>
                <a:gd name="connsiteX1" fmla="*/ 40 w 467948"/>
                <a:gd name="connsiteY1" fmla="*/ 1010087 h 1945901"/>
                <a:gd name="connsiteX2" fmla="*/ 445667 w 467948"/>
                <a:gd name="connsiteY2" fmla="*/ 0 h 194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48" h="1945901">
                  <a:moveTo>
                    <a:pt x="467948" y="1945901"/>
                  </a:moveTo>
                  <a:cubicBezTo>
                    <a:pt x="257109" y="1848018"/>
                    <a:pt x="-3674" y="1646342"/>
                    <a:pt x="40" y="1010087"/>
                  </a:cubicBezTo>
                  <a:cubicBezTo>
                    <a:pt x="3754" y="373832"/>
                    <a:pt x="157003" y="76809"/>
                    <a:pt x="445667" y="0"/>
                  </a:cubicBezTo>
                </a:path>
              </a:pathLst>
            </a:custGeom>
            <a:ln w="25400">
              <a:solidFill>
                <a:schemeClr val="tx2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 cmpd="sng">
                  <a:solidFill>
                    <a:srgbClr val="5F5F5F"/>
                  </a:solidFill>
                </a:ln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87412" y="3529330"/>
              <a:ext cx="1768528" cy="15366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rgbClr val="5F5F5F"/>
                  </a:solidFill>
                  <a:latin typeface="Calibri"/>
                </a:rPr>
                <a:t>Only changes copied and applied</a:t>
              </a: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5781" y="3241336"/>
            <a:ext cx="157988" cy="15798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71427" y="3241022"/>
            <a:ext cx="157927" cy="1579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66802" y="3241022"/>
            <a:ext cx="157927" cy="15792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9972454" y="3239418"/>
            <a:ext cx="1253363" cy="161163"/>
            <a:chOff x="9967690" y="3239417"/>
            <a:chExt cx="1253363" cy="16116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967690" y="3239417"/>
              <a:ext cx="157988" cy="15798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63065" y="3242592"/>
              <a:ext cx="157988" cy="1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44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00117 -0.35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79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pdb-down-red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27" y="4521128"/>
            <a:ext cx="1311093" cy="13110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2894" y="1451214"/>
            <a:ext cx="3986581" cy="2343674"/>
          </a:xfrm>
          <a:prstGeom prst="rect">
            <a:avLst/>
          </a:prstGeom>
        </p:spPr>
      </p:pic>
      <p:pic>
        <p:nvPicPr>
          <p:cNvPr id="29" name="Picture 28" descr="pdb-down-red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028" y="4513725"/>
            <a:ext cx="1311093" cy="13110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PDB Hot Clone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Online test master instantiation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Refreshable PDB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Incremental refresh of clone with latest data</a:t>
            </a:r>
          </a:p>
          <a:p>
            <a:r>
              <a:rPr lang="en-US" dirty="0"/>
              <a:t>Online PDB Relocation</a:t>
            </a:r>
          </a:p>
          <a:p>
            <a:pPr lvl="1"/>
            <a:r>
              <a:rPr lang="en-US" dirty="0"/>
              <a:t>Relocate with no downtime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2" y="406400"/>
            <a:ext cx="11125199" cy="889000"/>
          </a:xfrm>
        </p:spPr>
        <p:txBody>
          <a:bodyPr/>
          <a:lstStyle/>
          <a:p>
            <a:r>
              <a:rPr lang="en-US" dirty="0"/>
              <a:t>Online PDB Relocation</a:t>
            </a:r>
          </a:p>
        </p:txBody>
      </p:sp>
      <p:pic>
        <p:nvPicPr>
          <p:cNvPr id="30" name="Picture 29" descr="pdb-down-red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43" y="2074877"/>
            <a:ext cx="1311093" cy="13110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53654" y="4285414"/>
            <a:ext cx="866362" cy="268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CRM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5853" y="1835167"/>
            <a:ext cx="477301" cy="3013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HR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3049" y="3686128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Oracle Cloud</a:t>
            </a:r>
          </a:p>
        </p:txBody>
      </p:sp>
      <p:pic>
        <p:nvPicPr>
          <p:cNvPr id="36" name="Picture 35" descr="pdb-down-red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29" y="4525035"/>
            <a:ext cx="1311093" cy="1311093"/>
          </a:xfrm>
          <a:prstGeom prst="rect">
            <a:avLst/>
          </a:prstGeom>
        </p:spPr>
      </p:pic>
      <p:pic>
        <p:nvPicPr>
          <p:cNvPr id="37" name="Picture 36" descr="pdb-down-red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66" y="4525035"/>
            <a:ext cx="1311093" cy="131109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48214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Pricing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41912" y="4293696"/>
            <a:ext cx="866362" cy="361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Retail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66014" y="6015352"/>
            <a:ext cx="4084602" cy="385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5F5F5F"/>
                </a:solidFill>
                <a:latin typeface="Calibri"/>
              </a:rPr>
              <a:t>On-Premises</a:t>
            </a:r>
          </a:p>
        </p:txBody>
      </p:sp>
      <p:pic>
        <p:nvPicPr>
          <p:cNvPr id="43" name="Picture 42" descr="pdb-container-3hot-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12" y="5582388"/>
            <a:ext cx="3145536" cy="39319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485098" y="1857876"/>
            <a:ext cx="866362" cy="268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5F5F5F"/>
                </a:solidFill>
                <a:latin typeface="Calibri"/>
              </a:rPr>
              <a:t>CRM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rgbClr val="5F5F5F"/>
              </a:solidFill>
              <a:latin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8891853" y="3243605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842663" y="5701260"/>
            <a:ext cx="155448" cy="155448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32" name="Picture 31" descr="pdb-container-2ho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00" y="3124151"/>
            <a:ext cx="3110109" cy="38876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156126" y="3098126"/>
            <a:ext cx="1545155" cy="609600"/>
            <a:chOff x="6154537" y="2791824"/>
            <a:chExt cx="1545155" cy="609600"/>
          </a:xfrm>
        </p:grpSpPr>
        <p:pic>
          <p:nvPicPr>
            <p:cNvPr id="40" name="Picture 39" descr="people-developer-man-512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537" y="2791824"/>
              <a:ext cx="609442" cy="609600"/>
            </a:xfrm>
            <a:prstGeom prst="rect">
              <a:avLst/>
            </a:prstGeom>
          </p:spPr>
        </p:pic>
        <p:pic>
          <p:nvPicPr>
            <p:cNvPr id="42" name="Picture 41" descr="people-pm-woman-51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740" y="2791824"/>
              <a:ext cx="609442" cy="609600"/>
            </a:xfrm>
            <a:prstGeom prst="rect">
              <a:avLst/>
            </a:prstGeom>
          </p:spPr>
        </p:pic>
        <p:pic>
          <p:nvPicPr>
            <p:cNvPr id="45" name="Picture 44" descr="people-executive-man-512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250" y="2791824"/>
              <a:ext cx="609442" cy="609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78099">
            <a:off x="7553310" y="2871488"/>
            <a:ext cx="996786" cy="43434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9745">
            <a:off x="7554445" y="3745548"/>
            <a:ext cx="996786" cy="43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1512" y="3240582"/>
            <a:ext cx="157988" cy="1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202E-6 2.52722E-6 L 0.00352 -0.354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7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4" grpId="0"/>
      <p:bldP spid="46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</p:spTree>
    <p:extLst>
      <p:ext uri="{BB962C8B-B14F-4D97-AF65-F5344CB8AC3E}">
        <p14:creationId xmlns:p14="http://schemas.microsoft.com/office/powerpoint/2010/main" val="30611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Isolation and agility with economies of scale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Multitenant Architecture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955" y="4942449"/>
            <a:ext cx="789621" cy="7898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0498" y="4942449"/>
            <a:ext cx="2450226" cy="7898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9825" y="2308325"/>
            <a:ext cx="933765" cy="3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39301" y="2308325"/>
            <a:ext cx="962545" cy="3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</a:lvl1pPr>
          </a:lstStyle>
          <a:p>
            <a:r>
              <a:rPr lang="en-US" dirty="0"/>
              <a:t>OE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4568" y="1795434"/>
            <a:ext cx="933765" cy="338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573032" y="1821703"/>
            <a:ext cx="6474174" cy="1600412"/>
            <a:chOff x="5565279" y="1821703"/>
            <a:chExt cx="6474174" cy="1600412"/>
          </a:xfrm>
        </p:grpSpPr>
        <p:sp>
          <p:nvSpPr>
            <p:cNvPr id="21" name="TextBox 20"/>
            <p:cNvSpPr txBox="1"/>
            <p:nvPr/>
          </p:nvSpPr>
          <p:spPr>
            <a:xfrm>
              <a:off x="6302401" y="1821703"/>
              <a:ext cx="5737052" cy="1600412"/>
            </a:xfrm>
            <a:prstGeom prst="rect">
              <a:avLst/>
            </a:prstGeom>
            <a:noFill/>
          </p:spPr>
          <p:txBody>
            <a:bodyPr wrap="square" lIns="121893" tIns="60947" rIns="121893" bIns="60947" rtlCol="0">
              <a:spAutoFit/>
            </a:bodyPr>
            <a:lstStyle/>
            <a:p>
              <a:r>
                <a:rPr lang="en-US" sz="2400" dirty="0"/>
                <a:t>Self-contained PDB for each application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Applications run unchanged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Rapid provisioning (via clones)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Portability (via </a:t>
              </a:r>
              <a:r>
                <a:rPr lang="en-US" sz="2400" dirty="0" err="1"/>
                <a:t>pluggability</a:t>
              </a:r>
              <a:r>
                <a:rPr lang="en-US" sz="2400" dirty="0"/>
                <a:t>)</a:t>
              </a:r>
            </a:p>
          </p:txBody>
        </p:sp>
        <p:cxnSp>
          <p:nvCxnSpPr>
            <p:cNvPr id="25" name="Straight Connector 24"/>
            <p:cNvCxnSpPr>
              <a:stCxn id="21" idx="1"/>
            </p:cNvCxnSpPr>
            <p:nvPr/>
          </p:nvCxnSpPr>
          <p:spPr>
            <a:xfrm flipH="1">
              <a:off x="5565279" y="2621909"/>
              <a:ext cx="737122" cy="204721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716392" y="3486336"/>
            <a:ext cx="6312321" cy="1969744"/>
            <a:chOff x="5665483" y="3486336"/>
            <a:chExt cx="6312321" cy="1969744"/>
          </a:xfrm>
        </p:grpSpPr>
        <p:sp>
          <p:nvSpPr>
            <p:cNvPr id="23" name="TextBox 22"/>
            <p:cNvSpPr txBox="1"/>
            <p:nvPr/>
          </p:nvSpPr>
          <p:spPr>
            <a:xfrm>
              <a:off x="6240753" y="3486336"/>
              <a:ext cx="5737051" cy="1969744"/>
            </a:xfrm>
            <a:prstGeom prst="rect">
              <a:avLst/>
            </a:prstGeom>
            <a:noFill/>
          </p:spPr>
          <p:txBody>
            <a:bodyPr wrap="square" lIns="121893" tIns="60947" rIns="121893" bIns="60947" rtlCol="0">
              <a:spAutoFit/>
            </a:bodyPr>
            <a:lstStyle/>
            <a:p>
              <a:r>
                <a:rPr lang="en-US" sz="2400" dirty="0"/>
                <a:t>Common operations performed at CDB level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Manage many as one</a:t>
              </a:r>
              <a:br>
                <a:rPr lang="en-US" sz="2400" dirty="0"/>
              </a:br>
              <a:r>
                <a:rPr lang="en-US" sz="2400" dirty="0"/>
                <a:t>(upgrade, HA, backup)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Granular control when appropriate</a:t>
              </a:r>
            </a:p>
          </p:txBody>
        </p:sp>
        <p:cxnSp>
          <p:nvCxnSpPr>
            <p:cNvPr id="26" name="Straight Connector 25"/>
            <p:cNvCxnSpPr>
              <a:stCxn id="23" idx="1"/>
            </p:cNvCxnSpPr>
            <p:nvPr/>
          </p:nvCxnSpPr>
          <p:spPr>
            <a:xfrm flipH="1" flipV="1">
              <a:off x="5665483" y="4457857"/>
              <a:ext cx="575270" cy="13351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970724" y="5265275"/>
            <a:ext cx="7051822" cy="1231080"/>
            <a:chOff x="4969136" y="5265275"/>
            <a:chExt cx="7051822" cy="1231080"/>
          </a:xfrm>
        </p:grpSpPr>
        <p:sp>
          <p:nvSpPr>
            <p:cNvPr id="22" name="TextBox 21"/>
            <p:cNvSpPr txBox="1"/>
            <p:nvPr/>
          </p:nvSpPr>
          <p:spPr>
            <a:xfrm>
              <a:off x="6283906" y="5265275"/>
              <a:ext cx="5737052" cy="1231080"/>
            </a:xfrm>
            <a:prstGeom prst="rect">
              <a:avLst/>
            </a:prstGeom>
            <a:noFill/>
          </p:spPr>
          <p:txBody>
            <a:bodyPr wrap="square" lIns="121893" tIns="60947" rIns="121893" bIns="60947" rtlCol="0">
              <a:spAutoFit/>
            </a:bodyPr>
            <a:lstStyle/>
            <a:p>
              <a:r>
                <a:rPr lang="en-US" sz="2400" dirty="0"/>
                <a:t>Shared memory and background processes</a:t>
              </a:r>
            </a:p>
            <a:p>
              <a:pPr marL="457101" indent="-457101">
                <a:buFont typeface="Arial"/>
                <a:buChar char="•"/>
              </a:pPr>
              <a:r>
                <a:rPr lang="en-US" sz="2400" dirty="0"/>
                <a:t>More applications per server</a:t>
              </a:r>
            </a:p>
          </p:txBody>
        </p:sp>
        <p:cxnSp>
          <p:nvCxnSpPr>
            <p:cNvPr id="28" name="Straight Connector 27"/>
            <p:cNvCxnSpPr>
              <a:stCxn id="22" idx="1"/>
              <a:endCxn id="12" idx="3"/>
            </p:cNvCxnSpPr>
            <p:nvPr/>
          </p:nvCxnSpPr>
          <p:spPr>
            <a:xfrm flipH="1" flipV="1">
              <a:off x="4969136" y="5337362"/>
              <a:ext cx="1314770" cy="543453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8866" y="3880331"/>
            <a:ext cx="5252160" cy="974128"/>
            <a:chOff x="325560" y="1434748"/>
            <a:chExt cx="4445000" cy="824208"/>
          </a:xfrm>
        </p:grpSpPr>
        <p:sp>
          <p:nvSpPr>
            <p:cNvPr id="6" name="Rectangle 30"/>
            <p:cNvSpPr/>
            <p:nvPr/>
          </p:nvSpPr>
          <p:spPr>
            <a:xfrm>
              <a:off x="325560" y="1434748"/>
              <a:ext cx="4445000" cy="824208"/>
            </a:xfrm>
            <a:custGeom>
              <a:avLst/>
              <a:gdLst/>
              <a:ahLst/>
              <a:cxnLst/>
              <a:rect l="l" t="t" r="r" b="b"/>
              <a:pathLst>
                <a:path w="4445000" h="824208">
                  <a:moveTo>
                    <a:pt x="437213" y="0"/>
                  </a:moveTo>
                  <a:lnTo>
                    <a:pt x="1004977" y="0"/>
                  </a:lnTo>
                  <a:lnTo>
                    <a:pt x="1004977" y="129443"/>
                  </a:lnTo>
                  <a:lnTo>
                    <a:pt x="2003892" y="129443"/>
                  </a:lnTo>
                  <a:lnTo>
                    <a:pt x="2003892" y="0"/>
                  </a:lnTo>
                  <a:lnTo>
                    <a:pt x="2571656" y="0"/>
                  </a:lnTo>
                  <a:lnTo>
                    <a:pt x="2571656" y="129443"/>
                  </a:lnTo>
                  <a:lnTo>
                    <a:pt x="3573084" y="129443"/>
                  </a:lnTo>
                  <a:lnTo>
                    <a:pt x="3573084" y="0"/>
                  </a:lnTo>
                  <a:lnTo>
                    <a:pt x="4140848" y="0"/>
                  </a:lnTo>
                  <a:lnTo>
                    <a:pt x="4140848" y="129443"/>
                  </a:lnTo>
                  <a:lnTo>
                    <a:pt x="4329204" y="129443"/>
                  </a:lnTo>
                  <a:cubicBezTo>
                    <a:pt x="4393156" y="129443"/>
                    <a:pt x="4445000" y="181287"/>
                    <a:pt x="4445000" y="245239"/>
                  </a:cubicBezTo>
                  <a:lnTo>
                    <a:pt x="4445000" y="708412"/>
                  </a:lnTo>
                  <a:cubicBezTo>
                    <a:pt x="4445000" y="772364"/>
                    <a:pt x="4393156" y="824208"/>
                    <a:pt x="4329204" y="824208"/>
                  </a:cubicBezTo>
                  <a:lnTo>
                    <a:pt x="115796" y="824208"/>
                  </a:lnTo>
                  <a:cubicBezTo>
                    <a:pt x="51844" y="824208"/>
                    <a:pt x="0" y="772364"/>
                    <a:pt x="0" y="708412"/>
                  </a:cubicBezTo>
                  <a:lnTo>
                    <a:pt x="0" y="245239"/>
                  </a:lnTo>
                  <a:cubicBezTo>
                    <a:pt x="0" y="181287"/>
                    <a:pt x="51844" y="129443"/>
                    <a:pt x="115796" y="129443"/>
                  </a:cubicBezTo>
                  <a:lnTo>
                    <a:pt x="437213" y="129443"/>
                  </a:lnTo>
                  <a:close/>
                </a:path>
              </a:pathLst>
            </a:custGeom>
            <a:solidFill>
              <a:srgbClr val="8787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885800" y="1733791"/>
              <a:ext cx="317500" cy="317500"/>
            </a:xfrm>
            <a:prstGeom prst="ellipse">
              <a:avLst/>
            </a:prstGeom>
            <a:solidFill>
              <a:schemeClr val="accent1"/>
            </a:solidFill>
            <a:ln w="127000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n w="1143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458121" y="1733791"/>
              <a:ext cx="317500" cy="317500"/>
            </a:xfrm>
            <a:prstGeom prst="ellipse">
              <a:avLst/>
            </a:prstGeom>
            <a:solidFill>
              <a:schemeClr val="accent1"/>
            </a:solidFill>
            <a:ln w="127000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ln w="1143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40839" y="1733791"/>
              <a:ext cx="317500" cy="317500"/>
            </a:xfrm>
            <a:prstGeom prst="ellipse">
              <a:avLst/>
            </a:prstGeom>
            <a:solidFill>
              <a:schemeClr val="tx2"/>
            </a:solidFill>
            <a:ln w="127000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ln w="114300" cmpd="sng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045" y="2545987"/>
            <a:ext cx="1523603" cy="1524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2335" y="2536031"/>
            <a:ext cx="1523603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7868" y="2012855"/>
            <a:ext cx="1872111" cy="18725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06902" y="5699572"/>
            <a:ext cx="4419599" cy="441080"/>
          </a:xfrm>
          <a:prstGeom prst="rect">
            <a:avLst/>
          </a:prstGeom>
          <a:noFill/>
        </p:spPr>
        <p:txBody>
          <a:bodyPr wrap="square" lIns="162497" tIns="81247" rIns="162497" bIns="81247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Complementary to VMs</a:t>
            </a:r>
          </a:p>
        </p:txBody>
      </p:sp>
    </p:spTree>
    <p:extLst>
      <p:ext uri="{BB962C8B-B14F-4D97-AF65-F5344CB8AC3E}">
        <p14:creationId xmlns:p14="http://schemas.microsoft.com/office/powerpoint/2010/main" val="394172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6E1649-D7AD-344B-AFE2-33772BA3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F6DC83-F56F-3E4F-91DD-51ACE9D9FB48}"/>
              </a:ext>
            </a:extLst>
          </p:cNvPr>
          <p:cNvSpPr txBox="1"/>
          <p:nvPr/>
        </p:nvSpPr>
        <p:spPr>
          <a:xfrm>
            <a:off x="3275730" y="2300748"/>
            <a:ext cx="5471652" cy="2344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MultiTenant</a:t>
            </a:r>
            <a:endParaRPr lang="es-ES" sz="40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Multimodel</a:t>
            </a:r>
            <a:r>
              <a:rPr lang="es-ES" sz="4000" dirty="0"/>
              <a:t> - JSON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InMemory</a:t>
            </a:r>
            <a:endParaRPr lang="es-E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23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is JSON?</a:t>
            </a:r>
            <a:br>
              <a:rPr lang="en-US" dirty="0"/>
            </a:b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53A46-5D01-2745-9FFC-A57B7E28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JSON stands for </a:t>
            </a:r>
            <a:r>
              <a:rPr lang="en-US" b="1" dirty="0">
                <a:solidFill>
                  <a:schemeClr val="accent1"/>
                </a:solidFill>
              </a:rPr>
              <a:t>J</a:t>
            </a:r>
            <a:r>
              <a:rPr lang="en-US" b="1" dirty="0"/>
              <a:t>ava</a:t>
            </a:r>
            <a:r>
              <a:rPr lang="en-US" b="1" dirty="0">
                <a:solidFill>
                  <a:schemeClr val="accent1"/>
                </a:solidFill>
              </a:rPr>
              <a:t>S</a:t>
            </a:r>
            <a:r>
              <a:rPr lang="en-US" b="1" dirty="0"/>
              <a:t>cript 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/>
              <a:t>bject </a:t>
            </a:r>
            <a:r>
              <a:rPr lang="en-US" b="1" dirty="0">
                <a:solidFill>
                  <a:schemeClr val="accent1"/>
                </a:solidFill>
              </a:rPr>
              <a:t>N</a:t>
            </a:r>
            <a:r>
              <a:rPr lang="en-US" b="1" dirty="0"/>
              <a:t>otation</a:t>
            </a:r>
            <a:r>
              <a:rPr lang="en-US" dirty="0"/>
              <a:t> </a:t>
            </a:r>
          </a:p>
          <a:p>
            <a:pPr marL="457200" indent="-457200"/>
            <a:r>
              <a:rPr lang="en-US" dirty="0">
                <a:latin typeface="Calibri" charset="0"/>
              </a:rPr>
              <a:t>It’s a "lightweight", readable data interchange format that’s language independent </a:t>
            </a:r>
            <a:endParaRPr lang="en-US" dirty="0"/>
          </a:p>
          <a:p>
            <a:pPr marL="457200" indent="-457200"/>
            <a:r>
              <a:rPr lang="en-US" dirty="0"/>
              <a:t>Most popular data format for new web applications</a:t>
            </a:r>
          </a:p>
          <a:p>
            <a:pPr marL="457200" indent="-457200"/>
            <a:r>
              <a:rPr lang="en-US" dirty="0"/>
              <a:t>Instead of creating an entity relationship model to define all of the data the application needs and then mapping it to a set of relational tables</a:t>
            </a:r>
          </a:p>
          <a:p>
            <a:pPr marL="457200" indent="-457200"/>
            <a:r>
              <a:rPr lang="en-US" dirty="0"/>
              <a:t>Storing JSON documents in the database greatly simplifies application development as the same schema-less data representation can be use in Application and the Database</a:t>
            </a:r>
          </a:p>
          <a:p>
            <a:pPr marL="457200" indent="-457200"/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22</a:t>
            </a:fld>
            <a:endParaRPr lang="ja-JP" altLang="en-US" dirty="0"/>
          </a:p>
        </p:txBody>
      </p:sp>
      <p:pic>
        <p:nvPicPr>
          <p:cNvPr id="9" name="Picture 2" descr="json.png">
            <a:extLst>
              <a:ext uri="{FF2B5EF4-FFF2-40B4-BE49-F238E27FC236}">
                <a16:creationId xmlns:a16="http://schemas.microsoft.com/office/drawing/2014/main" id="{470B3E63-8AD6-F84D-9935-E81B8360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2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23</a:t>
            </a:fld>
            <a:endParaRPr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What is JSON?</a:t>
            </a:r>
            <a:br>
              <a:rPr lang="en-US" dirty="0"/>
            </a:b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" y="2105727"/>
            <a:ext cx="5503228" cy="3300681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t"/>
          <a:lstStyle/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{"id":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1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name":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"Century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 16"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"location":{"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street":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"Main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 St"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city":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"Redwood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"zipCode":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"94607"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state":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"CA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phoneNumber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":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null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},</a:t>
            </a:r>
            <a:br>
              <a:rPr lang="en-US" sz="2000" b="1" dirty="0">
                <a:solidFill>
                  <a:srgbClr val="5F5F5F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ticketPrice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":{"adultPrice":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14.95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                  </a:t>
            </a:r>
            <a:br>
              <a:rPr lang="en-US" sz="2000" b="1" dirty="0">
                <a:solidFill>
                  <a:srgbClr val="5F5F5F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  "childPrice":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9.95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  <a:br>
              <a:rPr lang="en-US" sz="2000" b="1" dirty="0">
                <a:solidFill>
                  <a:srgbClr val="5F5F5F"/>
                </a:solidFill>
                <a:latin typeface="Courier" pitchFamily="2" charset="0"/>
              </a:rPr>
            </a:b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              "seniorPrice":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9.95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  <a:cs typeface="Courier New" panose="02070309020205020404" pitchFamily="49" charset="0"/>
              </a:rPr>
              <a:t>              }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0329" y="1973204"/>
            <a:ext cx="5977519" cy="4155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data format that consists of one or more </a:t>
            </a:r>
            <a:r>
              <a:rPr lang="en-US" sz="2000" b="1" dirty="0"/>
              <a:t>name value pairs </a:t>
            </a:r>
            <a:r>
              <a:rPr lang="en-US" sz="2000" dirty="0"/>
              <a:t>enclosed in curly brackets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name</a:t>
            </a:r>
            <a:r>
              <a:rPr lang="en-US" sz="2000" dirty="0"/>
              <a:t> is always a string and is separated from the value by a colon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value</a:t>
            </a:r>
            <a:r>
              <a:rPr lang="en-US" sz="2000" dirty="0"/>
              <a:t> can be a number, string, true, false null, an object or array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E.g. location is an </a:t>
            </a:r>
            <a:r>
              <a:rPr lang="en-US" b="1" dirty="0"/>
              <a:t>object</a:t>
            </a:r>
            <a:r>
              <a:rPr lang="en-US" dirty="0"/>
              <a:t> as it has random set of name value pairs nested inside , enclosed in { }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array</a:t>
            </a:r>
            <a:r>
              <a:rPr lang="en-US" dirty="0"/>
              <a:t> is an ordered list of related items which could be JSON objects and is enclosed in [ ]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pair is separated by a comma</a:t>
            </a:r>
          </a:p>
        </p:txBody>
      </p:sp>
      <p:pic>
        <p:nvPicPr>
          <p:cNvPr id="7" name="Picture 2" descr="json.png">
            <a:extLst>
              <a:ext uri="{FF2B5EF4-FFF2-40B4-BE49-F238E27FC236}">
                <a16:creationId xmlns:a16="http://schemas.microsoft.com/office/drawing/2014/main" id="{5C66389F-183C-FD4C-B910-A5EDE4B2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24</a:t>
            </a:fld>
            <a:endParaRPr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Storing JSON in the Oracle Database</a:t>
            </a:r>
            <a:br>
              <a:rPr lang="en-US" dirty="0"/>
            </a:b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83" y="1436751"/>
            <a:ext cx="7164720" cy="552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kumimoji="1" lang="en-US" altLang="ja-JP" sz="2800" dirty="0"/>
              <a:t>Table containing JSON documents</a:t>
            </a:r>
            <a:endParaRPr kumimoji="1" lang="ja-JP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90329" y="2397210"/>
            <a:ext cx="6051469" cy="3990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Oracle stores JSON in table columns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No special data type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Can be VARCHAR2, BLOB or CLOB</a:t>
            </a:r>
          </a:p>
          <a:p>
            <a:pPr marL="342900" indent="-342900">
              <a:spcBef>
                <a:spcPts val="1800"/>
              </a:spcBef>
              <a:buFont typeface="Arial"/>
              <a:buChar char="•"/>
            </a:pPr>
            <a:r>
              <a:rPr lang="en-US" sz="2800" dirty="0"/>
              <a:t>JSON supported by all Oracle features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400" dirty="0">
                <a:solidFill>
                  <a:srgbClr val="5F5F5F"/>
                </a:solidFill>
              </a:rPr>
              <a:t>Analytics, Encryption, In-Memory, RAC, Replication, Parallel SQL, </a:t>
            </a:r>
            <a:r>
              <a:rPr lang="is-IS" sz="2400" dirty="0">
                <a:solidFill>
                  <a:srgbClr val="5F5F5F"/>
                </a:solidFill>
              </a:rPr>
              <a:t>…</a:t>
            </a:r>
            <a:r>
              <a:rPr lang="en-US" sz="2400" dirty="0">
                <a:solidFill>
                  <a:srgbClr val="5F5F5F"/>
                </a:solidFill>
              </a:rPr>
              <a:t> </a:t>
            </a:r>
          </a:p>
          <a:p>
            <a:pPr marL="800100" lvl="1" indent="-342900">
              <a:buClr>
                <a:schemeClr val="tx1"/>
              </a:buClr>
              <a:buFont typeface="Arial"/>
              <a:buChar char="•"/>
            </a:pPr>
            <a:r>
              <a:rPr lang="en-US" sz="2400" dirty="0"/>
              <a:t>Plus can index any JSON element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2A297-DDC8-F44B-8989-368FA9E5225D}"/>
              </a:ext>
            </a:extLst>
          </p:cNvPr>
          <p:cNvSpPr txBox="1"/>
          <p:nvPr/>
        </p:nvSpPr>
        <p:spPr>
          <a:xfrm>
            <a:off x="483972" y="2509958"/>
            <a:ext cx="5076508" cy="346785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t"/>
          <a:lstStyle/>
          <a:p>
            <a:r>
              <a:rPr lang="en-US" sz="2000" b="1" dirty="0">
                <a:solidFill>
                  <a:srgbClr val="0000FF"/>
                </a:solidFill>
                <a:latin typeface="Courier"/>
                <a:cs typeface="Courier"/>
              </a:rPr>
              <a:t>CREATE TABLE 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theater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(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theater_id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 VARCHAR2(255),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json_document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BLOB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</a:p>
          <a:p>
            <a:endParaRPr lang="en-US" sz="2000" b="1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);</a:t>
            </a:r>
            <a:endParaRPr lang="is-IS" sz="2000" b="1" dirty="0"/>
          </a:p>
        </p:txBody>
      </p:sp>
      <p:pic>
        <p:nvPicPr>
          <p:cNvPr id="8" name="Picture 2" descr="json.png">
            <a:extLst>
              <a:ext uri="{FF2B5EF4-FFF2-40B4-BE49-F238E27FC236}">
                <a16:creationId xmlns:a16="http://schemas.microsoft.com/office/drawing/2014/main" id="{279C62B3-17A5-E540-9FC1-DE895DFEF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25</a:t>
            </a:fld>
            <a:endParaRPr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Storing JSON in the Oracle Database</a:t>
            </a:r>
            <a:br>
              <a:rPr lang="en-US" dirty="0"/>
            </a:b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182" y="1436751"/>
            <a:ext cx="6275033" cy="552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kumimoji="1" lang="en-US" altLang="ja-JP" sz="2800" dirty="0"/>
              <a:t>Table containing JSON documents</a:t>
            </a:r>
            <a:endParaRPr kumimoji="1" lang="ja-JP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90329" y="2214148"/>
            <a:ext cx="6051469" cy="4173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400" dirty="0"/>
              <a:t>Oracle stores JSON in table columns</a:t>
            </a:r>
          </a:p>
          <a:p>
            <a:pPr marL="800100" lvl="1" indent="-342900"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000" dirty="0"/>
              <a:t>No special data type</a:t>
            </a:r>
          </a:p>
          <a:p>
            <a:pPr marL="800100" lvl="1" indent="-342900"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000" dirty="0"/>
              <a:t>Can be VARCHAR2, BLOB or CLOB</a:t>
            </a:r>
          </a:p>
          <a:p>
            <a:pPr marL="342900" indent="-342900">
              <a:spcBef>
                <a:spcPts val="1800"/>
              </a:spcBef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400" dirty="0"/>
              <a:t>JSON supported by all Oracle features</a:t>
            </a:r>
          </a:p>
          <a:p>
            <a:pPr marL="800100" lvl="1" indent="-342900"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000" dirty="0">
                <a:solidFill>
                  <a:srgbClr val="5F5F5F"/>
                </a:solidFill>
              </a:rPr>
              <a:t>Analytics, Encryption, In-Memory, RAC, Replication, Parallel SQL, </a:t>
            </a:r>
            <a:r>
              <a:rPr lang="is-IS" sz="2000" dirty="0">
                <a:solidFill>
                  <a:srgbClr val="5F5F5F"/>
                </a:solidFill>
              </a:rPr>
              <a:t>…</a:t>
            </a:r>
            <a:r>
              <a:rPr lang="en-US" sz="2000" dirty="0">
                <a:solidFill>
                  <a:srgbClr val="5F5F5F"/>
                </a:solidFill>
              </a:rPr>
              <a:t> </a:t>
            </a:r>
          </a:p>
          <a:p>
            <a:pPr marL="800100" lvl="1" indent="-342900"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000" dirty="0"/>
              <a:t>Plus can index any JSON element</a:t>
            </a:r>
          </a:p>
          <a:p>
            <a:pPr marL="342900" indent="-342900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IS JSON </a:t>
            </a:r>
            <a:r>
              <a:rPr lang="en-US" sz="2400" dirty="0"/>
              <a:t> check constraint enforces lax JSON syntax by default </a:t>
            </a:r>
          </a:p>
          <a:p>
            <a:pPr marL="800100" lvl="1" indent="-342900">
              <a:spcBef>
                <a:spcPts val="1200"/>
              </a:spcBef>
              <a:buClr>
                <a:schemeClr val="tx1">
                  <a:lumMod val="50000"/>
                </a:schemeClr>
              </a:buClr>
              <a:buFont typeface="Arial"/>
              <a:buChar char="•"/>
            </a:pPr>
            <a:r>
              <a:rPr lang="en-US" sz="2400" dirty="0"/>
              <a:t>Does not require NAME attributes to be in double quotes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2A297-DDC8-F44B-8989-368FA9E5225D}"/>
              </a:ext>
            </a:extLst>
          </p:cNvPr>
          <p:cNvSpPr txBox="1"/>
          <p:nvPr/>
        </p:nvSpPr>
        <p:spPr>
          <a:xfrm>
            <a:off x="533401" y="2214149"/>
            <a:ext cx="5183729" cy="3046964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t"/>
          <a:lstStyle/>
          <a:p>
            <a:r>
              <a:rPr lang="en-US" sz="2000" b="1" dirty="0">
                <a:solidFill>
                  <a:srgbClr val="0000FF"/>
                </a:solidFill>
                <a:latin typeface="Courier"/>
                <a:cs typeface="Courier"/>
              </a:rPr>
              <a:t>CREATE TABLE 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theater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(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theater_id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 VARCHAR2(255),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json_document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BLOB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000" b="1" dirty="0">
                <a:solidFill>
                  <a:srgbClr val="0000FF"/>
                </a:solidFill>
                <a:latin typeface="Courier"/>
                <a:cs typeface="Courier"/>
              </a:rPr>
              <a:t>CONSTRAINT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is_json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"/>
                <a:cs typeface="Courier"/>
              </a:rPr>
              <a:t>CHECK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 </a:t>
            </a:r>
            <a:b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</a:b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  (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json_document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"/>
                <a:cs typeface="Courier"/>
              </a:rPr>
              <a:t>IS JSON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) 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);</a:t>
            </a:r>
            <a:endParaRPr lang="is-I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D5EEA-97D1-4546-9735-ABA7FF778715}"/>
              </a:ext>
            </a:extLst>
          </p:cNvPr>
          <p:cNvSpPr txBox="1"/>
          <p:nvPr/>
        </p:nvSpPr>
        <p:spPr>
          <a:xfrm>
            <a:off x="502920" y="5342462"/>
            <a:ext cx="4956176" cy="191376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t"/>
          <a:lstStyle/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{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" pitchFamily="2" charset="0"/>
              </a:rPr>
              <a:t>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id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" pitchFamily="2" charset="0"/>
              </a:rPr>
              <a:t>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1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" pitchFamily="2" charset="0"/>
              </a:rPr>
              <a:t>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name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" pitchFamily="2" charset="0"/>
              </a:rPr>
              <a:t>"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"Century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 16"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  <a:endParaRPr lang="en-US" sz="2000" b="1" dirty="0">
              <a:solidFill>
                <a:srgbClr val="5F5F5F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  <a:p>
            <a:pPr lvl="0"/>
            <a:endParaRPr lang="en-US" sz="2000" b="1" dirty="0">
              <a:solidFill>
                <a:srgbClr val="5F5F5F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lvl="0"/>
            <a:endParaRPr lang="en-US" sz="2000" b="1" dirty="0">
              <a:solidFill>
                <a:srgbClr val="5F5F5F"/>
              </a:solidFill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B2F6B-C5B7-C54A-A6C6-8CBCC114B36B}"/>
              </a:ext>
            </a:extLst>
          </p:cNvPr>
          <p:cNvSpPr txBox="1"/>
          <p:nvPr/>
        </p:nvSpPr>
        <p:spPr>
          <a:xfrm>
            <a:off x="521183" y="4454675"/>
            <a:ext cx="4956176" cy="207795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t"/>
          <a:lstStyle/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{id: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1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 </a:t>
            </a:r>
            <a:r>
              <a:rPr lang="en-US" sz="2000" b="1" dirty="0" err="1">
                <a:solidFill>
                  <a:srgbClr val="5F5F5F"/>
                </a:solidFill>
                <a:latin typeface="Courier" pitchFamily="2" charset="0"/>
              </a:rPr>
              <a:t>name:</a:t>
            </a:r>
            <a:r>
              <a:rPr lang="en-US" sz="2000" b="1" dirty="0" err="1">
                <a:solidFill>
                  <a:srgbClr val="00B050"/>
                </a:solidFill>
                <a:latin typeface="Courier" pitchFamily="2" charset="0"/>
              </a:rPr>
              <a:t>"Century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 16"</a:t>
            </a:r>
            <a:r>
              <a:rPr lang="en-US" sz="2000" b="1" dirty="0">
                <a:solidFill>
                  <a:srgbClr val="5F5F5F"/>
                </a:solidFill>
                <a:latin typeface="Courier" pitchFamily="2" charset="0"/>
              </a:rPr>
              <a:t>,</a:t>
            </a:r>
            <a:endParaRPr lang="en-US" sz="2000" b="1" dirty="0">
              <a:solidFill>
                <a:srgbClr val="5F5F5F"/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lvl="0"/>
            <a:r>
              <a:rPr lang="en-US" sz="2000" b="1" dirty="0">
                <a:solidFill>
                  <a:srgbClr val="5F5F5F"/>
                </a:solidFill>
                <a:latin typeface="Courier" pitchFamily="2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F71B39-B6CF-B743-B7E8-E2F8275C341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9209" y="5641275"/>
            <a:ext cx="455959" cy="412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DD56F6-1AF9-4743-A85A-42C9434C8C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9208" y="4700017"/>
            <a:ext cx="455959" cy="412863"/>
          </a:xfrm>
          <a:prstGeom prst="rect">
            <a:avLst/>
          </a:prstGeom>
        </p:spPr>
      </p:pic>
      <p:pic>
        <p:nvPicPr>
          <p:cNvPr id="16" name="Picture 2" descr="json.png">
            <a:extLst>
              <a:ext uri="{FF2B5EF4-FFF2-40B4-BE49-F238E27FC236}">
                <a16:creationId xmlns:a16="http://schemas.microsoft.com/office/drawing/2014/main" id="{EBFC657C-389F-E14A-BEFA-CD96A62A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193846"/>
            <a:ext cx="11125200" cy="889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Storing JSON in the Oracle Database</a:t>
            </a:r>
            <a:br>
              <a:rPr lang="en-US" dirty="0"/>
            </a:b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2739" y="1833244"/>
            <a:ext cx="11126522" cy="3826152"/>
          </a:xfrm>
        </p:spPr>
        <p:txBody>
          <a:bodyPr/>
          <a:lstStyle/>
          <a:p>
            <a:r>
              <a:rPr lang="en-US" sz="2400" b="1" dirty="0"/>
              <a:t>VARCHAR2</a:t>
            </a:r>
          </a:p>
          <a:p>
            <a:pPr lvl="1"/>
            <a:r>
              <a:rPr lang="en-US" sz="2000" dirty="0"/>
              <a:t>Best performance, easy to retrieve via SELECT</a:t>
            </a:r>
          </a:p>
          <a:p>
            <a:pPr lvl="1"/>
            <a:r>
              <a:rPr lang="en-US" sz="2000" dirty="0"/>
              <a:t>Limited max size of 32k only (with MAX_STRING_SIZE=EXTENDED)</a:t>
            </a:r>
          </a:p>
          <a:p>
            <a:r>
              <a:rPr lang="en-US" sz="2400" b="1" dirty="0"/>
              <a:t>BLOB</a:t>
            </a:r>
          </a:p>
          <a:p>
            <a:pPr lvl="1"/>
            <a:r>
              <a:rPr lang="en-US" sz="2000" dirty="0"/>
              <a:t>Best LOB performance but not as fast as VARCHAR2</a:t>
            </a:r>
          </a:p>
          <a:p>
            <a:pPr lvl="1"/>
            <a:r>
              <a:rPr lang="en-US" sz="2000" dirty="0"/>
              <a:t>Unlimited size, not as easy to retrieve via SELECT</a:t>
            </a:r>
          </a:p>
          <a:p>
            <a:pPr lvl="1"/>
            <a:r>
              <a:rPr lang="en-US" sz="2000" dirty="0"/>
              <a:t>No potential </a:t>
            </a:r>
            <a:r>
              <a:rPr lang="en-US" sz="2000" dirty="0" err="1"/>
              <a:t>characterset</a:t>
            </a:r>
            <a:r>
              <a:rPr lang="en-US" sz="2000" dirty="0"/>
              <a:t> conversion</a:t>
            </a:r>
          </a:p>
          <a:p>
            <a:r>
              <a:rPr lang="en-US" sz="2400" b="1" dirty="0"/>
              <a:t>CLOB</a:t>
            </a:r>
          </a:p>
          <a:p>
            <a:pPr lvl="1"/>
            <a:r>
              <a:rPr lang="en-US" sz="2000" dirty="0"/>
              <a:t>Unlimited size, easy to retrieve via SELECT</a:t>
            </a:r>
          </a:p>
          <a:p>
            <a:pPr lvl="1"/>
            <a:r>
              <a:rPr lang="en-US" sz="2000" dirty="0"/>
              <a:t>Potential </a:t>
            </a:r>
            <a:r>
              <a:rPr lang="en-US" sz="2000" dirty="0" err="1"/>
              <a:t>characterset</a:t>
            </a:r>
            <a:r>
              <a:rPr lang="en-US" sz="2000" dirty="0"/>
              <a:t> conversion (from 1 byte UTF-8 to 2 byte USC-2, double space)</a:t>
            </a:r>
          </a:p>
          <a:p>
            <a:pPr lvl="1"/>
            <a:r>
              <a:rPr lang="en-US" sz="2000" dirty="0"/>
              <a:t>Potential bigger size on disk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26</a:t>
            </a:fld>
            <a:endParaRPr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9260" y="1018385"/>
            <a:ext cx="11125199" cy="343299"/>
          </a:xfrm>
        </p:spPr>
        <p:txBody>
          <a:bodyPr/>
          <a:lstStyle/>
          <a:p>
            <a:r>
              <a:rPr lang="en-US" dirty="0"/>
              <a:t>Which data type to pick?</a:t>
            </a:r>
          </a:p>
        </p:txBody>
      </p:sp>
      <p:pic>
        <p:nvPicPr>
          <p:cNvPr id="8" name="Picture 2" descr="json.png">
            <a:extLst>
              <a:ext uri="{FF2B5EF4-FFF2-40B4-BE49-F238E27FC236}">
                <a16:creationId xmlns:a16="http://schemas.microsoft.com/office/drawing/2014/main" id="{69238B6C-91BE-894A-A6AE-9918186DD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16008"/>
            <a:ext cx="11125200" cy="507772"/>
          </a:xfrm>
        </p:spPr>
        <p:txBody>
          <a:bodyPr/>
          <a:lstStyle/>
          <a:p>
            <a:r>
              <a:rPr lang="en-US" dirty="0"/>
              <a:t>Oracle Database as a Document Store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3402" y="1202122"/>
            <a:ext cx="11125198" cy="343299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Flexible Schema development </a:t>
            </a:r>
          </a:p>
        </p:txBody>
      </p:sp>
      <p:pic>
        <p:nvPicPr>
          <p:cNvPr id="7" name="Picture 6" descr="ic-Application-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2" y="2022593"/>
            <a:ext cx="1946826" cy="1947333"/>
          </a:xfrm>
          <a:prstGeom prst="rect">
            <a:avLst/>
          </a:prstGeom>
        </p:spPr>
      </p:pic>
      <p:pic>
        <p:nvPicPr>
          <p:cNvPr id="8" name="Picture 7" descr="ic-Arrow1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34" y="3517340"/>
            <a:ext cx="750979" cy="751175"/>
          </a:xfrm>
          <a:prstGeom prst="rect">
            <a:avLst/>
          </a:prstGeom>
        </p:spPr>
      </p:pic>
      <p:pic>
        <p:nvPicPr>
          <p:cNvPr id="10" name="Picture 9" descr="ic-BusinessIntelligence-re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00" y="2267187"/>
            <a:ext cx="3131848" cy="3132664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>
            <a:off x="2420545" y="4169364"/>
            <a:ext cx="2264715" cy="769527"/>
            <a:chOff x="1885244" y="2463800"/>
            <a:chExt cx="1698979" cy="577145"/>
          </a:xfrm>
        </p:grpSpPr>
        <p:pic>
          <p:nvPicPr>
            <p:cNvPr id="9" name="Picture 8" descr="ic-Arrow1-gra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85244" y="2463800"/>
              <a:ext cx="577145" cy="577145"/>
            </a:xfrm>
            <a:prstGeom prst="rect">
              <a:avLst/>
            </a:prstGeom>
          </p:spPr>
        </p:pic>
        <p:pic>
          <p:nvPicPr>
            <p:cNvPr id="11" name="Picture 10" descr="ic-Arrow1-gra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078" y="2463800"/>
              <a:ext cx="577145" cy="5771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07167" y="2552317"/>
              <a:ext cx="795137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chemeClr val="tx2"/>
                  </a:solidFill>
                </a:rPr>
                <a:t>JSON</a:t>
              </a:r>
            </a:p>
          </p:txBody>
        </p:sp>
      </p:grpSp>
      <p:grpSp>
        <p:nvGrpSpPr>
          <p:cNvPr id="6" name="Group 13"/>
          <p:cNvGrpSpPr/>
          <p:nvPr/>
        </p:nvGrpSpPr>
        <p:grpSpPr>
          <a:xfrm>
            <a:off x="2420545" y="3049883"/>
            <a:ext cx="2264715" cy="769527"/>
            <a:chOff x="1885244" y="2463800"/>
            <a:chExt cx="1698979" cy="577145"/>
          </a:xfrm>
        </p:grpSpPr>
        <p:pic>
          <p:nvPicPr>
            <p:cNvPr id="15" name="Picture 14" descr="ic-Arrow1-gra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85244" y="2463800"/>
              <a:ext cx="577145" cy="577145"/>
            </a:xfrm>
            <a:prstGeom prst="rect">
              <a:avLst/>
            </a:prstGeom>
          </p:spPr>
        </p:pic>
        <p:pic>
          <p:nvPicPr>
            <p:cNvPr id="16" name="Picture 15" descr="ic-Arrow1-gra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078" y="2463800"/>
              <a:ext cx="577145" cy="57714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307167" y="2552317"/>
              <a:ext cx="795137" cy="380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chemeClr val="tx2"/>
                  </a:solidFill>
                </a:rPr>
                <a:t>JSON</a:t>
              </a:r>
            </a:p>
          </p:txBody>
        </p:sp>
      </p:grpSp>
      <p:pic>
        <p:nvPicPr>
          <p:cNvPr id="19" name="Picture 18" descr="ic-Application-gray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1" y="3715927"/>
            <a:ext cx="1946826" cy="19473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97358" y="3668888"/>
            <a:ext cx="1910096" cy="35392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Via </a:t>
            </a:r>
            <a:r>
              <a:rPr lang="en-US" sz="1500" dirty="0" err="1">
                <a:solidFill>
                  <a:schemeClr val="tx2"/>
                </a:solidFill>
              </a:rPr>
              <a:t>RESTful</a:t>
            </a:r>
            <a:r>
              <a:rPr lang="en-US" sz="1500" dirty="0">
                <a:solidFill>
                  <a:schemeClr val="tx2"/>
                </a:solidFill>
              </a:rPr>
              <a:t> service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41888" y="4825999"/>
            <a:ext cx="1559039" cy="35392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Via Native APIs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99987" y="4986446"/>
            <a:ext cx="2547450" cy="584753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algn="ctr"/>
            <a:r>
              <a:rPr lang="en-US" sz="1500" dirty="0">
                <a:solidFill>
                  <a:schemeClr val="tx2"/>
                </a:solidFill>
              </a:rPr>
              <a:t>Data persisted in database</a:t>
            </a:r>
          </a:p>
          <a:p>
            <a:pPr algn="ctr"/>
            <a:r>
              <a:rPr lang="en-US" sz="1500" dirty="0">
                <a:solidFill>
                  <a:schemeClr val="tx2"/>
                </a:solidFill>
              </a:rPr>
              <a:t>In JSON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8902" y="3632642"/>
            <a:ext cx="896998" cy="538587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2700" dirty="0">
                <a:solidFill>
                  <a:schemeClr val="tx2"/>
                </a:solidFill>
              </a:rPr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18448" y="4920071"/>
            <a:ext cx="2181965" cy="35392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Data analyzed via SQL</a:t>
            </a:r>
          </a:p>
        </p:txBody>
      </p:sp>
      <p:pic>
        <p:nvPicPr>
          <p:cNvPr id="33" name="Picture 32" descr="ic-Arrow1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68041" y="3504752"/>
            <a:ext cx="750979" cy="751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27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5307" y="3049882"/>
            <a:ext cx="1629962" cy="16299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8491" y="3741390"/>
            <a:ext cx="843901" cy="576886"/>
          </a:xfrm>
          <a:prstGeom prst="rect">
            <a:avLst/>
          </a:prstGeom>
        </p:spPr>
      </p:pic>
      <p:pic>
        <p:nvPicPr>
          <p:cNvPr id="25" name="Picture 2" descr="json.png">
            <a:extLst>
              <a:ext uri="{FF2B5EF4-FFF2-40B4-BE49-F238E27FC236}">
                <a16:creationId xmlns:a16="http://schemas.microsoft.com/office/drawing/2014/main" id="{78865294-E92E-C843-9DB2-6BE640D79A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532735" y="203451"/>
            <a:ext cx="11125199" cy="889000"/>
          </a:xfrm>
        </p:spPr>
        <p:txBody>
          <a:bodyPr/>
          <a:lstStyle/>
          <a:p>
            <a:r>
              <a:rPr lang="en-US" dirty="0"/>
              <a:t>JSON Support in Oracle Database</a:t>
            </a:r>
          </a:p>
        </p:txBody>
      </p:sp>
      <p:sp>
        <p:nvSpPr>
          <p:cNvPr id="6451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1399" y="1079384"/>
            <a:ext cx="11126535" cy="342900"/>
          </a:xfrm>
        </p:spPr>
        <p:txBody>
          <a:bodyPr/>
          <a:lstStyle/>
          <a:p>
            <a:pPr marL="0">
              <a:spcBef>
                <a:spcPct val="0"/>
              </a:spcBef>
            </a:pPr>
            <a:r>
              <a:rPr lang="en-US" b="0" dirty="0">
                <a:solidFill>
                  <a:schemeClr val="accent1"/>
                </a:solidFill>
              </a:rPr>
              <a:t>Fast Application Development + Powerful SQL Access</a:t>
            </a:r>
          </a:p>
        </p:txBody>
      </p:sp>
      <p:sp>
        <p:nvSpPr>
          <p:cNvPr id="64517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277600" y="6556248"/>
            <a:ext cx="381661" cy="1828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28</a:t>
            </a:fld>
            <a:endParaRPr lang="en-US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95187" y="2032002"/>
            <a:ext cx="4422681" cy="4311531"/>
            <a:chOff x="505279" y="1483476"/>
            <a:chExt cx="5033473" cy="4908406"/>
          </a:xfrm>
        </p:grpSpPr>
        <p:sp>
          <p:nvSpPr>
            <p:cNvPr id="64527" name="Rectangle 32"/>
            <p:cNvSpPr>
              <a:spLocks noChangeArrowheads="1"/>
            </p:cNvSpPr>
            <p:nvPr/>
          </p:nvSpPr>
          <p:spPr bwMode="auto">
            <a:xfrm>
              <a:off x="505279" y="1483476"/>
              <a:ext cx="5033473" cy="108616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121899" tIns="60949" rIns="121899" bIns="60949">
              <a:spAutoFit/>
            </a:bodyPr>
            <a:lstStyle/>
            <a:p>
              <a:pPr marL="0" lvl="1"/>
              <a:r>
                <a:rPr lang="en-US"/>
                <a:t>Application developers:</a:t>
              </a:r>
            </a:p>
            <a:p>
              <a:pPr marL="0" lvl="1"/>
              <a:r>
                <a:rPr lang="en-US"/>
                <a:t>Access JSON documents using RESTful API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0095" y="2613497"/>
              <a:ext cx="5021432" cy="3778385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marL="171473" indent="-171473" defTabSz="685891">
                <a:lnSpc>
                  <a:spcPct val="90000"/>
                </a:lnSpc>
                <a:spcBef>
                  <a:spcPts val="9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100">
                  <a:solidFill>
                    <a:schemeClr val="dk1"/>
                  </a:solidFill>
                </a:defRPr>
              </a:lvl1pPr>
              <a:lvl2pPr marL="115888" lvl="1" indent="-115888" defTabSz="68589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charset="0"/>
                <a:buNone/>
                <a:defRPr sz="1000">
                  <a:solidFill>
                    <a:schemeClr val="dk1"/>
                  </a:solidFill>
                </a:defRPr>
              </a:lvl2pPr>
              <a:lvl3pPr marL="548713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500">
                  <a:solidFill>
                    <a:schemeClr val="dk1"/>
                  </a:solidFill>
                </a:defRPr>
              </a:lvl3pPr>
              <a:lvl4pPr marL="720186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400">
                  <a:solidFill>
                    <a:schemeClr val="dk1"/>
                  </a:solidFill>
                </a:defRPr>
              </a:lvl4pPr>
              <a:lvl5pPr marL="891659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5pPr>
              <a:lvl6pPr marL="1063132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200">
                  <a:solidFill>
                    <a:schemeClr val="dk1"/>
                  </a:solidFill>
                </a:defRPr>
              </a:lvl6pPr>
              <a:lvl7pPr marL="1234605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7pPr>
              <a:lvl8pPr marL="1406077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200">
                  <a:solidFill>
                    <a:schemeClr val="dk1"/>
                  </a:solidFill>
                </a:defRPr>
              </a:lvl8pPr>
              <a:lvl9pPr marL="1577550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9pPr>
            </a:lstStyle>
            <a:p>
              <a:pPr marL="154484" indent="-6350">
                <a:spcBef>
                  <a:spcPts val="0"/>
                </a:spcBef>
                <a:buNone/>
                <a:defRPr/>
              </a:pPr>
              <a:r>
                <a:rPr lang="en-US" sz="1200" dirty="0">
                  <a:latin typeface="Courier"/>
                  <a:cs typeface="Courier"/>
                </a:rPr>
                <a:t>PUT /</a:t>
              </a:r>
              <a:r>
                <a:rPr lang="en-US" sz="1200" dirty="0" err="1">
                  <a:latin typeface="Courier"/>
                  <a:cs typeface="Courier"/>
                </a:rPr>
                <a:t>my_database</a:t>
              </a:r>
              <a:r>
                <a:rPr lang="en-US" sz="1200" dirty="0">
                  <a:latin typeface="Courier"/>
                  <a:cs typeface="Courier"/>
                </a:rPr>
                <a:t>/</a:t>
              </a:r>
              <a:r>
                <a:rPr lang="en-US" sz="1200" dirty="0" err="1">
                  <a:latin typeface="Courier"/>
                  <a:cs typeface="Courier"/>
                </a:rPr>
                <a:t>my_schema</a:t>
              </a:r>
              <a:r>
                <a:rPr lang="en-US" sz="1200" dirty="0">
                  <a:latin typeface="Courier"/>
                  <a:cs typeface="Courier"/>
                </a:rPr>
                <a:t>/customers HTTP/1.0</a:t>
              </a:r>
            </a:p>
            <a:p>
              <a:pPr marL="154484" indent="-6350">
                <a:spcBef>
                  <a:spcPts val="0"/>
                </a:spcBef>
                <a:buNone/>
                <a:defRPr/>
              </a:pPr>
              <a:r>
                <a:rPr lang="en-US" sz="1200" dirty="0">
                  <a:latin typeface="Courier"/>
                  <a:cs typeface="Courier"/>
                </a:rPr>
                <a:t>Content-Type: application/</a:t>
              </a:r>
              <a:r>
                <a:rPr lang="en-US" sz="1200" dirty="0" err="1">
                  <a:latin typeface="Courier"/>
                  <a:cs typeface="Courier"/>
                </a:rPr>
                <a:t>json</a:t>
              </a:r>
              <a:endParaRPr lang="en-US" sz="1200" dirty="0">
                <a:latin typeface="Courier"/>
                <a:cs typeface="Courier"/>
              </a:endParaRPr>
            </a:p>
            <a:p>
              <a:pPr marL="154484" indent="-6350">
                <a:spcBef>
                  <a:spcPts val="0"/>
                </a:spcBef>
                <a:buNone/>
                <a:defRPr/>
              </a:pPr>
              <a:r>
                <a:rPr lang="en-US" sz="1200" dirty="0">
                  <a:latin typeface="Courier"/>
                  <a:cs typeface="Courier"/>
                </a:rPr>
                <a:t>Body: </a:t>
              </a:r>
            </a:p>
            <a:p>
              <a:pPr marL="154484" indent="-6350">
                <a:spcBef>
                  <a:spcPts val="0"/>
                </a:spcBef>
                <a:buNone/>
                <a:defRPr/>
              </a:pPr>
              <a:r>
                <a:rPr lang="en-US" sz="1500" dirty="0">
                  <a:latin typeface="Courier"/>
                  <a:cs typeface="Courier"/>
                </a:rPr>
                <a:t>{	</a:t>
              </a:r>
            </a:p>
            <a:p>
              <a:pPr marL="154484" lvl="1" indent="-6350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	 "</a:t>
              </a:r>
              <a:r>
                <a:rPr lang="en-US" sz="1200" dirty="0" err="1">
                  <a:latin typeface="Courier"/>
                  <a:cs typeface="Courier"/>
                </a:rPr>
                <a:t>firstName</a:t>
              </a:r>
              <a:r>
                <a:rPr lang="en-US" sz="1200" dirty="0">
                  <a:latin typeface="Courier"/>
                  <a:cs typeface="Courier"/>
                </a:rPr>
                <a:t>": "John",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 “</a:t>
              </a:r>
              <a:r>
                <a:rPr lang="en-US" sz="1200" dirty="0" err="1">
                  <a:latin typeface="Courier"/>
                  <a:cs typeface="Courier"/>
                </a:rPr>
                <a:t>lastName</a:t>
              </a:r>
              <a:r>
                <a:rPr lang="en-US" sz="1200" dirty="0">
                  <a:latin typeface="Courier"/>
                  <a:cs typeface="Courier"/>
                </a:rPr>
                <a:t>”: "Smith",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 "age": 25,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 "address": {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"</a:t>
              </a:r>
              <a:r>
                <a:rPr lang="en-US" sz="1200" dirty="0" err="1">
                  <a:latin typeface="Courier"/>
                  <a:cs typeface="Courier"/>
                </a:rPr>
                <a:t>streetAddress</a:t>
              </a:r>
              <a:r>
                <a:rPr lang="en-US" sz="1200" dirty="0">
                  <a:latin typeface="Courier"/>
                  <a:cs typeface="Courier"/>
                </a:rPr>
                <a:t>": "21 2nd Street",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"city": "New York",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  	"state": "NY",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"</a:t>
              </a:r>
              <a:r>
                <a:rPr lang="en-US" sz="1200" dirty="0" err="1">
                  <a:latin typeface="Courier"/>
                  <a:cs typeface="Courier"/>
                </a:rPr>
                <a:t>postalCode</a:t>
              </a:r>
              <a:r>
                <a:rPr lang="en-US" sz="1200" dirty="0">
                  <a:latin typeface="Courier"/>
                  <a:cs typeface="Courier"/>
                </a:rPr>
                <a:t>": "10021“,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"</a:t>
              </a:r>
              <a:r>
                <a:rPr lang="en-US" sz="1200" dirty="0" err="1">
                  <a:latin typeface="Courier"/>
                  <a:cs typeface="Courier"/>
                </a:rPr>
                <a:t>isBusiness</a:t>
              </a:r>
              <a:r>
                <a:rPr lang="en-US" sz="1200" dirty="0">
                  <a:latin typeface="Courier"/>
                  <a:cs typeface="Courier"/>
                </a:rPr>
                <a:t>" : false  },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  "</a:t>
              </a:r>
              <a:r>
                <a:rPr lang="en-US" sz="1200" dirty="0" err="1">
                  <a:latin typeface="Courier"/>
                  <a:cs typeface="Courier"/>
                </a:rPr>
                <a:t>phoneNumbers</a:t>
              </a:r>
              <a:r>
                <a:rPr lang="en-US" sz="1200" dirty="0">
                  <a:latin typeface="Courier"/>
                  <a:cs typeface="Courier"/>
                </a:rPr>
                <a:t>": [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{"type": "home",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 "number": "212 555-1234“ },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{"type": "fax",</a:t>
              </a:r>
              <a:br>
                <a:rPr lang="en-US" sz="1200" dirty="0">
                  <a:latin typeface="Courier"/>
                  <a:cs typeface="Courier"/>
                </a:rPr>
              </a:br>
              <a:r>
                <a:rPr lang="en-US" sz="1200" dirty="0">
                  <a:latin typeface="Courier"/>
                  <a:cs typeface="Courier"/>
                </a:rPr>
                <a:t>	 "number": "646 555-4567“ }  ]</a:t>
              </a:r>
            </a:p>
            <a:p>
              <a:pPr marL="154484" lvl="1" indent="-6350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}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7446084" y="2032000"/>
            <a:ext cx="4371895" cy="4024870"/>
            <a:chOff x="6656037" y="1508223"/>
            <a:chExt cx="5025662" cy="4584353"/>
          </a:xfrm>
        </p:grpSpPr>
        <p:sp>
          <p:nvSpPr>
            <p:cNvPr id="36" name="TextBox 35"/>
            <p:cNvSpPr txBox="1"/>
            <p:nvPr/>
          </p:nvSpPr>
          <p:spPr>
            <a:xfrm>
              <a:off x="6656037" y="2312290"/>
              <a:ext cx="5020797" cy="3780286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marL="171473" indent="-171473" defTabSz="685891">
                <a:lnSpc>
                  <a:spcPct val="90000"/>
                </a:lnSpc>
                <a:spcBef>
                  <a:spcPts val="9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100">
                  <a:solidFill>
                    <a:schemeClr val="dk1"/>
                  </a:solidFill>
                </a:defRPr>
              </a:lvl1pPr>
              <a:lvl2pPr marL="115888" lvl="1" indent="-115888" defTabSz="68589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charset="0"/>
                <a:buNone/>
                <a:defRPr sz="1000">
                  <a:solidFill>
                    <a:schemeClr val="dk1"/>
                  </a:solidFill>
                </a:defRPr>
              </a:lvl2pPr>
              <a:lvl3pPr marL="548713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500">
                  <a:solidFill>
                    <a:schemeClr val="dk1"/>
                  </a:solidFill>
                </a:defRPr>
              </a:lvl3pPr>
              <a:lvl4pPr marL="720186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400">
                  <a:solidFill>
                    <a:schemeClr val="dk1"/>
                  </a:solidFill>
                </a:defRPr>
              </a:lvl4pPr>
              <a:lvl5pPr marL="891659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5pPr>
              <a:lvl6pPr marL="1063132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200">
                  <a:solidFill>
                    <a:schemeClr val="dk1"/>
                  </a:solidFill>
                </a:defRPr>
              </a:lvl6pPr>
              <a:lvl7pPr marL="1234605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7pPr>
              <a:lvl8pPr marL="1406077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200">
                  <a:solidFill>
                    <a:schemeClr val="dk1"/>
                  </a:solidFill>
                </a:defRPr>
              </a:lvl8pPr>
              <a:lvl9pPr marL="1577550" indent="-137178" defTabSz="685891">
                <a:lnSpc>
                  <a:spcPct val="90000"/>
                </a:lnSpc>
                <a:spcBef>
                  <a:spcPts val="45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200">
                  <a:solidFill>
                    <a:schemeClr val="dk1"/>
                  </a:solidFill>
                </a:defRPr>
              </a:lvl9pPr>
            </a:lstStyle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select </a:t>
              </a: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  </a:t>
              </a:r>
              <a:r>
                <a:rPr lang="en-US" sz="1200" dirty="0" err="1">
                  <a:latin typeface="Courier"/>
                  <a:cs typeface="Courier"/>
                </a:rPr>
                <a:t>c.json_document.firstName</a:t>
              </a:r>
              <a:r>
                <a:rPr lang="en-US" sz="1200" dirty="0">
                  <a:latin typeface="Courier"/>
                  <a:cs typeface="Courier"/>
                </a:rPr>
                <a:t>,</a:t>
              </a: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  </a:t>
              </a:r>
              <a:r>
                <a:rPr lang="en-US" sz="1200" dirty="0" err="1">
                  <a:latin typeface="Courier"/>
                  <a:cs typeface="Courier"/>
                </a:rPr>
                <a:t>c.json_document.lastName</a:t>
              </a:r>
              <a:r>
                <a:rPr lang="en-US" sz="1200" dirty="0">
                  <a:latin typeface="Courier"/>
                  <a:cs typeface="Courier"/>
                </a:rPr>
                <a:t>,</a:t>
              </a: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  </a:t>
              </a:r>
              <a:r>
                <a:rPr lang="en-US" sz="1200" dirty="0" err="1">
                  <a:latin typeface="Courier"/>
                  <a:cs typeface="Courier"/>
                </a:rPr>
                <a:t>c.json_document.address.city</a:t>
              </a:r>
              <a:endParaRPr lang="en-US" sz="1200" dirty="0">
                <a:latin typeface="Courier"/>
                <a:cs typeface="Courier"/>
              </a:endParaRP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from customers c;</a:t>
              </a:r>
            </a:p>
            <a:p>
              <a:pPr marL="323781" lvl="1">
                <a:spcBef>
                  <a:spcPts val="0"/>
                </a:spcBef>
                <a:defRPr/>
              </a:pPr>
              <a:endParaRPr lang="en-US" sz="1200" dirty="0">
                <a:latin typeface="Courier"/>
                <a:cs typeface="Courier"/>
              </a:endParaRPr>
            </a:p>
            <a:p>
              <a:pPr marL="323781" lvl="1">
                <a:spcBef>
                  <a:spcPts val="0"/>
                </a:spcBef>
                <a:defRPr/>
              </a:pPr>
              <a:endParaRPr lang="en-US" sz="1200" dirty="0">
                <a:latin typeface="Courier"/>
                <a:cs typeface="Courier"/>
              </a:endParaRP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 err="1">
                  <a:latin typeface="Courier"/>
                  <a:cs typeface="Courier"/>
                </a:rPr>
                <a:t>firstName</a:t>
              </a:r>
              <a:r>
                <a:rPr lang="en-US" sz="1200" dirty="0">
                  <a:latin typeface="Courier"/>
                  <a:cs typeface="Courier"/>
                </a:rPr>
                <a:t>    </a:t>
              </a:r>
              <a:r>
                <a:rPr lang="en-US" sz="1200" dirty="0" err="1">
                  <a:latin typeface="Courier"/>
                  <a:cs typeface="Courier"/>
                </a:rPr>
                <a:t>lastName</a:t>
              </a:r>
              <a:r>
                <a:rPr lang="en-US" sz="1200" dirty="0">
                  <a:latin typeface="Courier"/>
                  <a:cs typeface="Courier"/>
                </a:rPr>
                <a:t>     </a:t>
              </a:r>
              <a:r>
                <a:rPr lang="en-US" sz="1200" dirty="0" err="1">
                  <a:latin typeface="Courier"/>
                  <a:cs typeface="Courier"/>
                </a:rPr>
                <a:t>address.city</a:t>
              </a:r>
              <a:endParaRPr lang="en-US" sz="1200" dirty="0">
                <a:latin typeface="Courier"/>
                <a:cs typeface="Courier"/>
              </a:endParaRP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-----------  -----------  --------------</a:t>
              </a:r>
            </a:p>
            <a:p>
              <a:pPr marL="323781" lvl="1">
                <a:spcBef>
                  <a:spcPts val="0"/>
                </a:spcBef>
                <a:defRPr/>
              </a:pPr>
              <a:r>
                <a:rPr lang="en-US" sz="1200" dirty="0">
                  <a:latin typeface="Courier"/>
                  <a:cs typeface="Courier"/>
                </a:rPr>
                <a:t>“John”       “Smith”      “New York”</a:t>
              </a:r>
            </a:p>
          </p:txBody>
        </p:sp>
        <p:sp>
          <p:nvSpPr>
            <p:cNvPr id="64526" name="TextBox 36"/>
            <p:cNvSpPr txBox="1">
              <a:spLocks noChangeArrowheads="1"/>
            </p:cNvSpPr>
            <p:nvPr/>
          </p:nvSpPr>
          <p:spPr bwMode="auto">
            <a:xfrm>
              <a:off x="6668826" y="1508223"/>
              <a:ext cx="5012873" cy="77120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121899" tIns="60949" rIns="121899" bIns="60949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SQL Developers and Analytical tools: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Query JSON using SQL </a:t>
              </a: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843421" y="2992966"/>
            <a:ext cx="2649063" cy="2188634"/>
            <a:chOff x="4842141" y="2992495"/>
            <a:chExt cx="2649187" cy="2189374"/>
          </a:xfrm>
        </p:grpSpPr>
        <p:pic>
          <p:nvPicPr>
            <p:cNvPr id="64521" name="Picture 37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87524" y="3411444"/>
              <a:ext cx="1622513" cy="1770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4842141" y="2992495"/>
              <a:ext cx="2649187" cy="2189374"/>
              <a:chOff x="4488409" y="2291455"/>
              <a:chExt cx="3152166" cy="2605051"/>
            </a:xfrm>
          </p:grpSpPr>
          <p:sp>
            <p:nvSpPr>
              <p:cNvPr id="26" name="Text Box 14"/>
              <p:cNvSpPr txBox="1">
                <a:spLocks noChangeArrowheads="1"/>
              </p:cNvSpPr>
              <p:nvPr/>
            </p:nvSpPr>
            <p:spPr bwMode="auto">
              <a:xfrm>
                <a:off x="4488409" y="2291455"/>
                <a:ext cx="3152166" cy="53229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122842" tIns="61421" rIns="122842" bIns="61421">
                <a:spAutoFit/>
              </a:bodyPr>
              <a:lstStyle/>
              <a:p>
                <a:pPr marL="158696" indent="-154464" algn="ctr" defTabSz="609392">
                  <a:buClr>
                    <a:srgbClr val="000000"/>
                  </a:buClr>
                  <a:buSzPct val="100000"/>
                  <a:tabLst>
                    <a:tab pos="158696" algn="l"/>
                    <a:tab pos="768088" algn="l"/>
                    <a:tab pos="1377480" algn="l"/>
                    <a:tab pos="1986872" algn="l"/>
                    <a:tab pos="2596264" algn="l"/>
                    <a:tab pos="3205655" algn="l"/>
                    <a:tab pos="3815048" algn="l"/>
                    <a:tab pos="4424439" algn="l"/>
                    <a:tab pos="5033830" algn="l"/>
                    <a:tab pos="5643220" algn="l"/>
                    <a:tab pos="6252615" algn="l"/>
                    <a:tab pos="6862006" algn="l"/>
                    <a:tab pos="7471396" algn="l"/>
                    <a:tab pos="8080787" algn="l"/>
                    <a:tab pos="8690180" algn="l"/>
                    <a:tab pos="9299571" algn="l"/>
                    <a:tab pos="9908963" algn="l"/>
                    <a:tab pos="10518355" algn="l"/>
                    <a:tab pos="11127747" algn="l"/>
                    <a:tab pos="11737139" algn="l"/>
                    <a:tab pos="12346531" algn="l"/>
                  </a:tabLst>
                  <a:defRPr/>
                </a:pPr>
                <a:r>
                  <a:rPr lang="en-US" sz="2100" dirty="0">
                    <a:solidFill>
                      <a:schemeClr val="accent1"/>
                    </a:solidFill>
                    <a:latin typeface="+mj-lt"/>
                    <a:cs typeface="ＭＳ Ｐゴシック" pitchFamily="-111" charset="-128"/>
                  </a:rPr>
                  <a:t>Oracle Database 12c</a:t>
                </a:r>
              </a:p>
            </p:txBody>
          </p:sp>
          <p:sp>
            <p:nvSpPr>
              <p:cNvPr id="30" name="Snip Single Corner Rectangle 29"/>
              <p:cNvSpPr/>
              <p:nvPr/>
            </p:nvSpPr>
            <p:spPr>
              <a:xfrm>
                <a:off x="5067362" y="3961811"/>
                <a:ext cx="856121" cy="934695"/>
              </a:xfrm>
              <a:prstGeom prst="snip1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60947" rIns="0" bIns="60947" anchor="ctr"/>
              <a:lstStyle/>
              <a:p>
                <a:pPr algn="ctr">
                  <a:defRPr/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JSON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</p:grpSp>
      <p:pic>
        <p:nvPicPr>
          <p:cNvPr id="17" name="Picture 2" descr="json.png">
            <a:extLst>
              <a:ext uri="{FF2B5EF4-FFF2-40B4-BE49-F238E27FC236}">
                <a16:creationId xmlns:a16="http://schemas.microsoft.com/office/drawing/2014/main" id="{59F01173-153D-634B-8A61-AAEEE37E5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79" y="381228"/>
            <a:ext cx="1600200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5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725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117072" y="1721913"/>
            <a:ext cx="3669700" cy="213940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38" y="738790"/>
            <a:ext cx="10969924" cy="541860"/>
          </a:xfrm>
        </p:spPr>
        <p:txBody>
          <a:bodyPr/>
          <a:lstStyle/>
          <a:p>
            <a:r>
              <a:rPr lang="en-US" dirty="0"/>
              <a:t>Oracle REST Data Services </a:t>
            </a:r>
            <a:br>
              <a:rPr lang="en-US" dirty="0"/>
            </a:br>
            <a:r>
              <a:rPr lang="en-US" sz="2700" dirty="0">
                <a:solidFill>
                  <a:schemeClr val="accent1"/>
                </a:solidFill>
              </a:rPr>
              <a:t>Serving JSON results from relational data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9672308" y="3595930"/>
            <a:ext cx="2078145" cy="415476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Oracle Database</a:t>
            </a:r>
          </a:p>
        </p:txBody>
      </p:sp>
      <p:sp>
        <p:nvSpPr>
          <p:cNvPr id="50" name="Pentagon 49"/>
          <p:cNvSpPr/>
          <p:nvPr/>
        </p:nvSpPr>
        <p:spPr>
          <a:xfrm>
            <a:off x="7029601" y="2229747"/>
            <a:ext cx="2784629" cy="517073"/>
          </a:xfrm>
          <a:prstGeom prst="homePlate">
            <a:avLst>
              <a:gd name="adj" fmla="val 191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4258996" y="2229334"/>
            <a:ext cx="2868853" cy="517073"/>
          </a:xfrm>
          <a:prstGeom prst="homePlate">
            <a:avLst>
              <a:gd name="adj" fmla="val 191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53" name="Pentagon 52"/>
          <p:cNvSpPr/>
          <p:nvPr/>
        </p:nvSpPr>
        <p:spPr>
          <a:xfrm>
            <a:off x="2335233" y="2228921"/>
            <a:ext cx="2014999" cy="517073"/>
          </a:xfrm>
          <a:prstGeom prst="homePlate">
            <a:avLst>
              <a:gd name="adj" fmla="val 1911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474142" y="2244826"/>
            <a:ext cx="674181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URI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00636" y="3573654"/>
            <a:ext cx="1824368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HTTP(S) client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385421" y="1772020"/>
            <a:ext cx="3142100" cy="41547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Oracle REST Data Services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97356" y="2265518"/>
            <a:ext cx="1937347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Map and Bind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898399" y="2265931"/>
            <a:ext cx="752728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687832" y="2955406"/>
            <a:ext cx="1499984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67" name="Pentagon 66"/>
          <p:cNvSpPr/>
          <p:nvPr/>
        </p:nvSpPr>
        <p:spPr>
          <a:xfrm flipH="1">
            <a:off x="2221800" y="2920049"/>
            <a:ext cx="2575674" cy="517073"/>
          </a:xfrm>
          <a:prstGeom prst="homePlate">
            <a:avLst>
              <a:gd name="adj" fmla="val 191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63" name="Pentagon 62"/>
          <p:cNvSpPr/>
          <p:nvPr/>
        </p:nvSpPr>
        <p:spPr>
          <a:xfrm flipH="1">
            <a:off x="4228585" y="2919223"/>
            <a:ext cx="3264207" cy="517073"/>
          </a:xfrm>
          <a:prstGeom prst="homePlate">
            <a:avLst>
              <a:gd name="adj" fmla="val 191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52" name="Pentagon 51"/>
          <p:cNvSpPr/>
          <p:nvPr/>
        </p:nvSpPr>
        <p:spPr>
          <a:xfrm flipH="1">
            <a:off x="7016337" y="2919635"/>
            <a:ext cx="2716795" cy="517073"/>
          </a:xfrm>
          <a:prstGeom prst="homePlate">
            <a:avLst>
              <a:gd name="adj" fmla="val 191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351384" y="2955819"/>
            <a:ext cx="2026859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SQL Result Set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381584" y="2935127"/>
            <a:ext cx="2558479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Transform to JSON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433993" y="2944854"/>
            <a:ext cx="927456" cy="446254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96" name="Text Box 31"/>
          <p:cNvSpPr txBox="1">
            <a:spLocks noChangeArrowheads="1"/>
          </p:cNvSpPr>
          <p:nvPr/>
        </p:nvSpPr>
        <p:spPr bwMode="gray">
          <a:xfrm>
            <a:off x="513263" y="4508721"/>
            <a:ext cx="11038266" cy="13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380933" indent="-380933" eaLnBrk="1" hangingPunct="1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Data stored in standard relational tables and columns</a:t>
            </a:r>
          </a:p>
          <a:p>
            <a:pPr marL="380933" indent="-380933" eaLnBrk="1" hangingPunct="1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Oracle REST Data Services (ORDS) Developer defines  URI&lt;&gt;SQL mapping</a:t>
            </a:r>
          </a:p>
          <a:p>
            <a:pPr marL="380933" indent="-380933" eaLnBrk="1" hangingPunct="1">
              <a:lnSpc>
                <a:spcPct val="110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App Developer calls named URI over HTTP(S) gets and posts</a:t>
            </a:r>
          </a:p>
        </p:txBody>
      </p:sp>
      <p:pic>
        <p:nvPicPr>
          <p:cNvPr id="23" name="Picture 22" descr="ic-Application-gr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751100"/>
            <a:ext cx="1946826" cy="1947333"/>
          </a:xfrm>
          <a:prstGeom prst="rect">
            <a:avLst/>
          </a:prstGeom>
        </p:spPr>
      </p:pic>
      <p:pic>
        <p:nvPicPr>
          <p:cNvPr id="24" name="Picture 23" descr="ic-Database-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8103" y="1818234"/>
            <a:ext cx="2008934" cy="2009457"/>
          </a:xfrm>
          <a:prstGeom prst="rect">
            <a:avLst/>
          </a:prstGeom>
        </p:spPr>
      </p:pic>
      <p:pic>
        <p:nvPicPr>
          <p:cNvPr id="25" name="Picture 4" descr="rest1.png">
            <a:extLst>
              <a:ext uri="{FF2B5EF4-FFF2-40B4-BE49-F238E27FC236}">
                <a16:creationId xmlns:a16="http://schemas.microsoft.com/office/drawing/2014/main" id="{F30519FD-1EBC-D244-B060-B0E2A08E02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596" y="330463"/>
            <a:ext cx="966825" cy="9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912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6E1649-D7AD-344B-AFE2-33772BA3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F6DC83-F56F-3E4F-91DD-51ACE9D9FB48}"/>
              </a:ext>
            </a:extLst>
          </p:cNvPr>
          <p:cNvSpPr txBox="1"/>
          <p:nvPr/>
        </p:nvSpPr>
        <p:spPr>
          <a:xfrm>
            <a:off x="3275730" y="2300748"/>
            <a:ext cx="5471652" cy="2344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MultiTenant</a:t>
            </a:r>
            <a:endParaRPr lang="es-ES" sz="4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MultiModel</a:t>
            </a:r>
            <a:r>
              <a:rPr lang="es-ES" sz="4000" dirty="0"/>
              <a:t> - JSON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InMemory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5434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39" y="356626"/>
            <a:ext cx="10969924" cy="541860"/>
          </a:xfrm>
        </p:spPr>
        <p:txBody>
          <a:bodyPr/>
          <a:lstStyle/>
          <a:p>
            <a:r>
              <a:rPr lang="en-US" dirty="0"/>
              <a:t>Oracle REST Data Services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9740" y="893525"/>
            <a:ext cx="10969943" cy="406400"/>
          </a:xfrm>
        </p:spPr>
        <p:txBody>
          <a:bodyPr/>
          <a:lstStyle/>
          <a:p>
            <a:r>
              <a:rPr lang="en-US" dirty="0"/>
              <a:t>HTTP(s) API App-Dev with Relational Tables in Oracle Database</a:t>
            </a:r>
          </a:p>
        </p:txBody>
      </p:sp>
      <p:pic>
        <p:nvPicPr>
          <p:cNvPr id="6" name="Picture 5" descr="ppt_displ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2" y="1471904"/>
            <a:ext cx="1492209" cy="149259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729925" y="3134490"/>
            <a:ext cx="13018" cy="8078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50199" y="3940807"/>
            <a:ext cx="1612317" cy="1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69288" y="2974198"/>
            <a:ext cx="4564925" cy="2339080"/>
          </a:xfrm>
          <a:prstGeom prst="rect">
            <a:avLst/>
          </a:prstGeom>
          <a:solidFill>
            <a:srgbClr val="77B9DB"/>
          </a:solidFill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/>
              <a:t>{  “</a:t>
            </a:r>
            <a:r>
              <a:rPr lang="en-US" sz="1600" dirty="0" err="1"/>
              <a:t>custno</a:t>
            </a:r>
            <a:r>
              <a:rPr lang="en-US" sz="1600" dirty="0"/>
              <a:t>”:  1001,</a:t>
            </a:r>
          </a:p>
          <a:p>
            <a:r>
              <a:rPr lang="en-US" sz="1600" dirty="0"/>
              <a:t>    “name”:   “Scott King”,</a:t>
            </a:r>
          </a:p>
          <a:p>
            <a:r>
              <a:rPr lang="en-US" sz="1600" dirty="0"/>
              <a:t>    “address”:  “500 Main street, Innovation CA”,</a:t>
            </a:r>
          </a:p>
          <a:p>
            <a:r>
              <a:rPr lang="en-US" sz="1600" dirty="0"/>
              <a:t>    “orders”: [ { “</a:t>
            </a:r>
            <a:r>
              <a:rPr lang="en-US" sz="1600" dirty="0" err="1"/>
              <a:t>orderno</a:t>
            </a:r>
            <a:r>
              <a:rPr lang="en-US" sz="1600" dirty="0"/>
              <a:t>”:  404,</a:t>
            </a:r>
          </a:p>
          <a:p>
            <a:r>
              <a:rPr lang="en-US" sz="1600" dirty="0"/>
              <a:t>                       “</a:t>
            </a:r>
            <a:r>
              <a:rPr lang="en-US" sz="1600" dirty="0" err="1"/>
              <a:t>orderdate</a:t>
            </a:r>
            <a:r>
              <a:rPr lang="en-US" sz="1600" dirty="0"/>
              <a:t>”: “Feb 27, 2016”,</a:t>
            </a:r>
          </a:p>
          <a:p>
            <a:r>
              <a:rPr lang="en-US" sz="1600" dirty="0"/>
              <a:t>                       “status”: “in process”} } } </a:t>
            </a:r>
          </a:p>
          <a:p>
            <a:r>
              <a:rPr lang="en-US" sz="1600" dirty="0"/>
              <a:t>                    { “</a:t>
            </a:r>
            <a:r>
              <a:rPr lang="en-US" sz="1600" dirty="0" err="1"/>
              <a:t>orderno</a:t>
            </a:r>
            <a:r>
              <a:rPr lang="en-US" sz="1600" dirty="0"/>
              <a:t>”:  303,</a:t>
            </a:r>
          </a:p>
          <a:p>
            <a:r>
              <a:rPr lang="en-US" sz="1600" dirty="0"/>
              <a:t>                      “</a:t>
            </a:r>
            <a:r>
              <a:rPr lang="en-US" sz="1600" dirty="0" err="1"/>
              <a:t>orderdate</a:t>
            </a:r>
            <a:r>
              <a:rPr lang="en-US" sz="1600" dirty="0"/>
              <a:t>”: “Feb 26, 2016”,</a:t>
            </a:r>
          </a:p>
          <a:p>
            <a:r>
              <a:rPr lang="en-US" sz="1600" dirty="0"/>
              <a:t>                      “status”: “in process”} ] }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60784" y="3913387"/>
            <a:ext cx="763949" cy="36931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91712" y="1704775"/>
            <a:ext cx="6060259" cy="6491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650721" y="1342675"/>
            <a:ext cx="1003246" cy="36931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HTTP(s)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683339" y="3884240"/>
            <a:ext cx="1850255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225886" y="1810376"/>
            <a:ext cx="6202361" cy="446254"/>
          </a:xfrm>
          <a:prstGeom prst="rect">
            <a:avLst/>
          </a:prstGeom>
          <a:solidFill>
            <a:schemeClr val="bg1"/>
          </a:solidFill>
        </p:spPr>
        <p:txBody>
          <a:bodyPr wrap="none" lIns="121899" tIns="60949" rIns="121899" bIns="60949">
            <a:spAutoFit/>
          </a:bodyPr>
          <a:lstStyle/>
          <a:p>
            <a:r>
              <a:rPr lang="en-US" sz="2100" dirty="0"/>
              <a:t>https://myhost/myapp/</a:t>
            </a:r>
            <a:r>
              <a:rPr lang="en-US" sz="2100" dirty="0" err="1"/>
              <a:t>hr</a:t>
            </a:r>
            <a:r>
              <a:rPr lang="en-US" sz="2100" dirty="0"/>
              <a:t>/customerorders/1001</a:t>
            </a:r>
          </a:p>
        </p:txBody>
      </p:sp>
      <p:pic>
        <p:nvPicPr>
          <p:cNvPr id="15" name="Picture 14" descr="cylinder-ho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06" y="3578976"/>
            <a:ext cx="1574990" cy="15754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511260" y="1693273"/>
            <a:ext cx="1573076" cy="17541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40791" y="2273246"/>
            <a:ext cx="1498766" cy="615531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Oracle REST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Data Services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56571" y="2007590"/>
            <a:ext cx="0" cy="15288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519504" y="3133077"/>
            <a:ext cx="0" cy="756640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637460" y="2749853"/>
            <a:ext cx="632503" cy="36931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432616" y="4146427"/>
            <a:ext cx="548393" cy="0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437075" y="3118017"/>
            <a:ext cx="5396" cy="1032856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503181" y="3118527"/>
            <a:ext cx="1925056" cy="0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25982" y="5369748"/>
            <a:ext cx="11445000" cy="72325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ORDS maps standard URI requests to corresponding relational SQL (not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schemaless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 e.g. SQL SELECT from customers and orders table.</a:t>
            </a:r>
          </a:p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ORDS also transforms the SQL results </a:t>
            </a:r>
            <a:r>
              <a:rPr 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into JavaScript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Notation (JSON), other formats include HTML, binary and CSV.</a:t>
            </a:r>
          </a:p>
          <a:p>
            <a:pPr algn="ctr"/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committed to supporting any and all standards required by Fusion / </a:t>
            </a:r>
            <a:r>
              <a:rPr 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SaaS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FMW; we are actively engaged in the ongoing dialog.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45102" y="3756270"/>
            <a:ext cx="1230733" cy="630920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result to JSON transformation</a:t>
            </a:r>
          </a:p>
        </p:txBody>
      </p:sp>
      <p:cxnSp>
        <p:nvCxnSpPr>
          <p:cNvPr id="23" name="Straight Arrow Connector 22"/>
          <p:cNvCxnSpPr>
            <a:endCxn id="27" idx="3"/>
          </p:cNvCxnSpPr>
          <p:nvPr/>
        </p:nvCxnSpPr>
        <p:spPr>
          <a:xfrm flipH="1">
            <a:off x="8151971" y="2024908"/>
            <a:ext cx="2514046" cy="446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997038" y="1333373"/>
            <a:ext cx="2193377" cy="46164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URI Request or HTTP(s) post mapped to SQL request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625464" y="2002576"/>
            <a:ext cx="997256" cy="630920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JDBC Connection Pool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307620" y="1541186"/>
            <a:ext cx="821122" cy="344732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26" idx="0"/>
          </p:cNvCxnSpPr>
          <p:nvPr/>
        </p:nvCxnSpPr>
        <p:spPr>
          <a:xfrm flipH="1">
            <a:off x="8560468" y="3214584"/>
            <a:ext cx="483986" cy="541686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907976" y="5062034"/>
            <a:ext cx="1752553" cy="36931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Oracle Database</a:t>
            </a:r>
          </a:p>
        </p:txBody>
      </p:sp>
      <p:sp>
        <p:nvSpPr>
          <p:cNvPr id="43" name="Pentagon 42"/>
          <p:cNvSpPr/>
          <p:nvPr/>
        </p:nvSpPr>
        <p:spPr>
          <a:xfrm>
            <a:off x="8962954" y="1841696"/>
            <a:ext cx="537277" cy="358549"/>
          </a:xfrm>
          <a:prstGeom prst="homePlate">
            <a:avLst>
              <a:gd name="adj" fmla="val 30429"/>
            </a:avLst>
          </a:prstGeom>
          <a:solidFill>
            <a:srgbClr val="77B9DB"/>
          </a:solidFill>
          <a:ln>
            <a:solidFill>
              <a:srgbClr val="77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45" name="Pentagon 44"/>
          <p:cNvSpPr/>
          <p:nvPr/>
        </p:nvSpPr>
        <p:spPr>
          <a:xfrm flipH="1">
            <a:off x="8720061" y="2937157"/>
            <a:ext cx="537277" cy="358549"/>
          </a:xfrm>
          <a:prstGeom prst="homePlate">
            <a:avLst>
              <a:gd name="adj" fmla="val 30429"/>
            </a:avLst>
          </a:prstGeom>
          <a:solidFill>
            <a:srgbClr val="77B9DB"/>
          </a:solidFill>
          <a:ln>
            <a:solidFill>
              <a:srgbClr val="77B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19369" y="1357697"/>
            <a:ext cx="621282" cy="36931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URI 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5284490" y="1303595"/>
            <a:ext cx="730286" cy="29236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Module</a:t>
            </a:r>
            <a:endParaRPr lang="en-US" sz="11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5159157" y="1571600"/>
            <a:ext cx="468629" cy="353795"/>
          </a:xfrm>
          <a:prstGeom prst="line">
            <a:avLst/>
          </a:prstGeom>
          <a:ln w="3175" cmpd="sng"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865810" y="1214024"/>
            <a:ext cx="852114" cy="29236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Template</a:t>
            </a:r>
            <a:endParaRPr lang="en-US" sz="1100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398220" y="1458220"/>
            <a:ext cx="845264" cy="437839"/>
          </a:xfrm>
          <a:prstGeom prst="line">
            <a:avLst/>
          </a:prstGeom>
          <a:ln w="3175" cmpd="sng"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281274" y="1450660"/>
            <a:ext cx="242185" cy="414981"/>
          </a:xfrm>
          <a:prstGeom prst="line">
            <a:avLst/>
          </a:prstGeom>
          <a:ln w="3175" cmpd="sng"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692048" y="1297539"/>
            <a:ext cx="1079740" cy="292366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Context Root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4242086" y="1602570"/>
            <a:ext cx="169225" cy="293489"/>
          </a:xfrm>
          <a:prstGeom prst="line">
            <a:avLst/>
          </a:prstGeom>
          <a:ln w="3175" cmpd="sng"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" descr="rest1.png">
            <a:extLst>
              <a:ext uri="{FF2B5EF4-FFF2-40B4-BE49-F238E27FC236}">
                <a16:creationId xmlns:a16="http://schemas.microsoft.com/office/drawing/2014/main" id="{5416DAAD-4DBB-EC42-BA80-71B18F65A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596" y="330463"/>
            <a:ext cx="966825" cy="9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6542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39"/>
          <p:cNvSpPr/>
          <p:nvPr/>
        </p:nvSpPr>
        <p:spPr>
          <a:xfrm>
            <a:off x="5921988" y="1965108"/>
            <a:ext cx="5952070" cy="3825510"/>
          </a:xfrm>
          <a:prstGeom prst="roundRect">
            <a:avLst>
              <a:gd name="adj" fmla="val 12548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171" hangingPunct="0"/>
            <a:endParaRPr sz="1098" kern="0" dirty="0">
              <a:solidFill>
                <a:srgbClr val="5F5F5F"/>
              </a:solidFill>
              <a:latin typeface="Calibri"/>
              <a:sym typeface="Calibri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4848" y="406709"/>
            <a:ext cx="11122304" cy="888768"/>
          </a:xfrm>
        </p:spPr>
        <p:txBody>
          <a:bodyPr/>
          <a:lstStyle/>
          <a:p>
            <a:r>
              <a:rPr kumimoji="1" lang="en-US" dirty="0"/>
              <a:t>ORDS Typical Architecture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5569" y="2282834"/>
            <a:ext cx="6618099" cy="3958273"/>
          </a:xfrm>
        </p:spPr>
        <p:txBody>
          <a:bodyPr/>
          <a:lstStyle/>
          <a:p>
            <a:r>
              <a:rPr lang="en-US" dirty="0"/>
              <a:t>Standard webserver layout</a:t>
            </a:r>
          </a:p>
          <a:p>
            <a:r>
              <a:rPr lang="en-US" dirty="0"/>
              <a:t>Implements Java Servlet</a:t>
            </a:r>
          </a:p>
          <a:p>
            <a:r>
              <a:rPr lang="en-US" dirty="0"/>
              <a:t>Deploys to Tomcat or WLS</a:t>
            </a:r>
          </a:p>
          <a:p>
            <a:r>
              <a:rPr lang="en-US" dirty="0"/>
              <a:t>Also Supported:</a:t>
            </a:r>
            <a:br>
              <a:rPr lang="en-US" dirty="0"/>
            </a:br>
            <a:r>
              <a:rPr lang="en-US" dirty="0"/>
              <a:t>  Standalone mode (Jetty)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 flipV="1">
            <a:off x="-840065" y="-318014"/>
            <a:ext cx="45708" cy="45708"/>
          </a:xfrm>
        </p:spPr>
        <p:txBody>
          <a:bodyPr/>
          <a:lstStyle/>
          <a:p>
            <a:pPr defTabSz="914171" hangingPunct="0"/>
            <a:endParaRPr lang="en-US" kern="0" dirty="0">
              <a:solidFill>
                <a:srgbClr val="5F5F5F"/>
              </a:solidFill>
              <a:latin typeface="Calibri"/>
              <a:sym typeface="Calibri"/>
            </a:endParaRPr>
          </a:p>
        </p:txBody>
      </p:sp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23" y="5411169"/>
            <a:ext cx="1218303" cy="1218303"/>
          </a:xfrm>
          <a:prstGeom prst="rect">
            <a:avLst/>
          </a:prstGeom>
        </p:spPr>
      </p:pic>
      <p:grpSp>
        <p:nvGrpSpPr>
          <p:cNvPr id="14" name="Group 218"/>
          <p:cNvGrpSpPr/>
          <p:nvPr/>
        </p:nvGrpSpPr>
        <p:grpSpPr>
          <a:xfrm>
            <a:off x="7044405" y="3877865"/>
            <a:ext cx="2231571" cy="1411655"/>
            <a:chOff x="0" y="0"/>
            <a:chExt cx="1168400" cy="1485901"/>
          </a:xfrm>
        </p:grpSpPr>
        <p:pic>
          <p:nvPicPr>
            <p:cNvPr id="15" name="image9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68400" cy="148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Shape 216"/>
            <p:cNvSpPr/>
            <p:nvPr/>
          </p:nvSpPr>
          <p:spPr>
            <a:xfrm>
              <a:off x="103447" y="634188"/>
              <a:ext cx="961507" cy="242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>
                  <a:solidFill>
                    <a:srgbClr val="46575E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defTabSz="914171" hangingPunct="0">
                <a:defRPr>
                  <a:solidFill>
                    <a:srgbClr val="000000"/>
                  </a:solidFill>
                </a:defRPr>
              </a:pPr>
              <a:r>
                <a:rPr lang="en-US" sz="1498" kern="0" dirty="0">
                  <a:solidFill>
                    <a:srgbClr val="5F5F5F"/>
                  </a:solidFill>
                </a:rPr>
                <a:t>Tomcat, WLS</a:t>
              </a:r>
              <a:endParaRPr sz="1498" kern="0" dirty="0">
                <a:solidFill>
                  <a:srgbClr val="5F5F5F"/>
                </a:solidFill>
              </a:endParaRPr>
            </a:p>
          </p:txBody>
        </p:sp>
        <p:sp>
          <p:nvSpPr>
            <p:cNvPr id="17" name="Shape 217"/>
            <p:cNvSpPr/>
            <p:nvPr/>
          </p:nvSpPr>
          <p:spPr>
            <a:xfrm>
              <a:off x="103447" y="53406"/>
              <a:ext cx="961507" cy="194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defTabSz="914171" hangingPunct="0">
                <a:defRPr>
                  <a:solidFill>
                    <a:srgbClr val="000000"/>
                  </a:solidFill>
                </a:defRPr>
              </a:pPr>
              <a:r>
                <a:rPr sz="1198" kern="0" dirty="0">
                  <a:solidFill>
                    <a:srgbClr val="000000"/>
                  </a:solidFill>
                </a:rPr>
                <a:t>ORDS</a:t>
              </a:r>
            </a:p>
          </p:txBody>
        </p:sp>
      </p:grpSp>
      <p:sp>
        <p:nvSpPr>
          <p:cNvPr id="23" name="Shape 139"/>
          <p:cNvSpPr/>
          <p:nvPr/>
        </p:nvSpPr>
        <p:spPr>
          <a:xfrm>
            <a:off x="7353983" y="2457216"/>
            <a:ext cx="1421348" cy="977452"/>
          </a:xfrm>
          <a:prstGeom prst="roundRect">
            <a:avLst>
              <a:gd name="adj" fmla="val 12548"/>
            </a:avLst>
          </a:prstGeom>
          <a:solidFill>
            <a:srgbClr val="C4D2D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171" hangingPunct="0"/>
            <a:r>
              <a:rPr lang="en-US" sz="1498" kern="0" dirty="0">
                <a:solidFill>
                  <a:srgbClr val="5F5F5F"/>
                </a:solidFill>
                <a:latin typeface="Calibri"/>
                <a:sym typeface="Calibri"/>
              </a:rPr>
              <a:t>Apache</a:t>
            </a:r>
          </a:p>
        </p:txBody>
      </p:sp>
      <p:pic>
        <p:nvPicPr>
          <p:cNvPr id="25" name="Picture 24" descr="PastedGraphic-6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92" y="800716"/>
            <a:ext cx="1213003" cy="909754"/>
          </a:xfrm>
          <a:prstGeom prst="rect">
            <a:avLst/>
          </a:prstGeom>
        </p:spPr>
      </p:pic>
      <p:pic>
        <p:nvPicPr>
          <p:cNvPr id="2" name="Picture 1" descr="do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39" y="2368834"/>
            <a:ext cx="879479" cy="1082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9679" y="2739390"/>
            <a:ext cx="1865605" cy="1084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Static Files</a:t>
            </a:r>
          </a:p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-HTML, CSS, JS</a:t>
            </a:r>
          </a:p>
          <a:p>
            <a:pPr defTabSz="914171" hangingPunct="0">
              <a:lnSpc>
                <a:spcPct val="90000"/>
              </a:lnSpc>
            </a:pPr>
            <a:endParaRPr lang="en-US" sz="1398" kern="0" dirty="0">
              <a:solidFill>
                <a:srgbClr val="8DA6B1"/>
              </a:solidFill>
              <a:latin typeface="Calibri"/>
              <a:sym typeface="Calibri"/>
            </a:endParaRPr>
          </a:p>
        </p:txBody>
      </p:sp>
      <p:sp>
        <p:nvSpPr>
          <p:cNvPr id="28" name="Shape 143"/>
          <p:cNvSpPr/>
          <p:nvPr/>
        </p:nvSpPr>
        <p:spPr>
          <a:xfrm flipV="1">
            <a:off x="8084896" y="3159974"/>
            <a:ext cx="0" cy="1081477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60041" y="3044607"/>
            <a:ext cx="1772362" cy="7185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               /</a:t>
            </a:r>
            <a:r>
              <a:rPr lang="en-US" sz="1398" kern="0" dirty="0" err="1">
                <a:solidFill>
                  <a:srgbClr val="8DA6B1"/>
                </a:solidFill>
                <a:latin typeface="Calibri"/>
                <a:sym typeface="Calibri"/>
              </a:rPr>
              <a:t>ords</a:t>
            </a: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/…</a:t>
            </a:r>
          </a:p>
          <a:p>
            <a:pPr defTabSz="914171" hangingPunct="0"/>
            <a:endParaRPr lang="en-US" sz="1398" kern="0" dirty="0">
              <a:solidFill>
                <a:srgbClr val="8DA6B1"/>
              </a:solidFill>
              <a:latin typeface="Calibri"/>
              <a:sym typeface="Calibri"/>
            </a:endParaRPr>
          </a:p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/db1/</a:t>
            </a:r>
            <a:r>
              <a:rPr lang="en-US" sz="1398" kern="0" dirty="0" err="1">
                <a:solidFill>
                  <a:srgbClr val="8DA6B1"/>
                </a:solidFill>
                <a:latin typeface="Calibri"/>
                <a:sym typeface="Calibri"/>
              </a:rPr>
              <a:t>hr</a:t>
            </a: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/emp/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25636" y="3156418"/>
            <a:ext cx="1249517" cy="961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JSON</a:t>
            </a:r>
          </a:p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Binary</a:t>
            </a:r>
          </a:p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HTML</a:t>
            </a:r>
          </a:p>
          <a:p>
            <a:pPr defTabSz="914171" hangingPunct="0"/>
            <a:r>
              <a:rPr lang="is-IS" sz="1198" kern="0" dirty="0">
                <a:solidFill>
                  <a:srgbClr val="8DA6B1"/>
                </a:solidFill>
                <a:latin typeface="Calibri"/>
                <a:sym typeface="Calibri"/>
              </a:rPr>
              <a:t>…</a:t>
            </a:r>
            <a:endParaRPr lang="en-US" sz="1198" kern="0" dirty="0">
              <a:solidFill>
                <a:srgbClr val="8DA6B1"/>
              </a:solidFill>
              <a:latin typeface="Calibri"/>
              <a:sym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33087" y="3370690"/>
            <a:ext cx="0" cy="470496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V="1">
            <a:off x="8217213" y="3370690"/>
            <a:ext cx="4833" cy="432870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143"/>
          <p:cNvSpPr/>
          <p:nvPr/>
        </p:nvSpPr>
        <p:spPr>
          <a:xfrm flipV="1">
            <a:off x="8342561" y="5063625"/>
            <a:ext cx="0" cy="62719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6758444" y="5018831"/>
            <a:ext cx="219603" cy="395908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7105628" y="5109947"/>
            <a:ext cx="174212" cy="357666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58436" y="1704782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HTTP(s)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88584" y="2105860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Results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605233" y="2953387"/>
            <a:ext cx="445551" cy="1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76118" y="4819136"/>
            <a:ext cx="222356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</a:t>
            </a:r>
            <a:b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</a:b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      pool1   pool2          pool3</a:t>
            </a:r>
          </a:p>
        </p:txBody>
      </p:sp>
      <p:sp>
        <p:nvSpPr>
          <p:cNvPr id="43" name="Shape 143"/>
          <p:cNvSpPr/>
          <p:nvPr/>
        </p:nvSpPr>
        <p:spPr>
          <a:xfrm flipV="1">
            <a:off x="7998012" y="1469213"/>
            <a:ext cx="0" cy="1128877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859821" y="2033652"/>
            <a:ext cx="0" cy="377871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V="1">
            <a:off x="8243745" y="1636305"/>
            <a:ext cx="0" cy="448074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F091BD-1EC2-4C29-80A3-B58031D0499A}"/>
              </a:ext>
            </a:extLst>
          </p:cNvPr>
          <p:cNvSpPr txBox="1"/>
          <p:nvPr/>
        </p:nvSpPr>
        <p:spPr>
          <a:xfrm>
            <a:off x="7494643" y="1717338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Request</a:t>
            </a:r>
          </a:p>
        </p:txBody>
      </p:sp>
      <p:pic>
        <p:nvPicPr>
          <p:cNvPr id="41" name="Picture 40" descr="download.png">
            <a:extLst>
              <a:ext uri="{FF2B5EF4-FFF2-40B4-BE49-F238E27FC236}">
                <a16:creationId xmlns:a16="http://schemas.microsoft.com/office/drawing/2014/main" id="{F6463184-6A87-4AFD-A273-830FDB433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16" y="5427720"/>
            <a:ext cx="1218303" cy="1218303"/>
          </a:xfrm>
          <a:prstGeom prst="rect">
            <a:avLst/>
          </a:prstGeom>
        </p:spPr>
      </p:pic>
      <p:pic>
        <p:nvPicPr>
          <p:cNvPr id="46" name="Picture 45" descr="download.png">
            <a:extLst>
              <a:ext uri="{FF2B5EF4-FFF2-40B4-BE49-F238E27FC236}">
                <a16:creationId xmlns:a16="http://schemas.microsoft.com/office/drawing/2014/main" id="{2B7F9F47-678F-4A51-B8A2-5A869718F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30" y="5450179"/>
            <a:ext cx="1218303" cy="1218303"/>
          </a:xfrm>
          <a:prstGeom prst="rect">
            <a:avLst/>
          </a:prstGeom>
        </p:spPr>
      </p:pic>
      <p:sp>
        <p:nvSpPr>
          <p:cNvPr id="48" name="Shape 143">
            <a:extLst>
              <a:ext uri="{FF2B5EF4-FFF2-40B4-BE49-F238E27FC236}">
                <a16:creationId xmlns:a16="http://schemas.microsoft.com/office/drawing/2014/main" id="{CEACF629-E575-4347-97A7-06E4526073B8}"/>
              </a:ext>
            </a:extLst>
          </p:cNvPr>
          <p:cNvSpPr/>
          <p:nvPr/>
        </p:nvSpPr>
        <p:spPr>
          <a:xfrm flipH="1" flipV="1">
            <a:off x="9180276" y="5053502"/>
            <a:ext cx="610933" cy="62719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49" name="Shape 143">
            <a:extLst>
              <a:ext uri="{FF2B5EF4-FFF2-40B4-BE49-F238E27FC236}">
                <a16:creationId xmlns:a16="http://schemas.microsoft.com/office/drawing/2014/main" id="{6405F8FE-E514-4AB9-8E38-3312633788BC}"/>
              </a:ext>
            </a:extLst>
          </p:cNvPr>
          <p:cNvSpPr/>
          <p:nvPr/>
        </p:nvSpPr>
        <p:spPr>
          <a:xfrm flipV="1">
            <a:off x="6869050" y="5056886"/>
            <a:ext cx="255528" cy="53614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AC80E7-E282-4C99-BC6A-6C915549684C}"/>
              </a:ext>
            </a:extLst>
          </p:cNvPr>
          <p:cNvSpPr txBox="1"/>
          <p:nvPr/>
        </p:nvSpPr>
        <p:spPr>
          <a:xfrm>
            <a:off x="8095756" y="4819136"/>
            <a:ext cx="1249517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B557BF-62A7-4F92-A263-9B8E09711CBF}"/>
              </a:ext>
            </a:extLst>
          </p:cNvPr>
          <p:cNvSpPr txBox="1"/>
          <p:nvPr/>
        </p:nvSpPr>
        <p:spPr>
          <a:xfrm>
            <a:off x="8898024" y="4792085"/>
            <a:ext cx="1249517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 </a:t>
            </a:r>
          </a:p>
        </p:txBody>
      </p:sp>
      <p:pic>
        <p:nvPicPr>
          <p:cNvPr id="38" name="Picture 4" descr="rest1.png">
            <a:extLst>
              <a:ext uri="{FF2B5EF4-FFF2-40B4-BE49-F238E27FC236}">
                <a16:creationId xmlns:a16="http://schemas.microsoft.com/office/drawing/2014/main" id="{2BCC19AD-0E94-0A40-B21F-1164B95037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596" y="330463"/>
            <a:ext cx="966825" cy="9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9">
            <a:extLst>
              <a:ext uri="{FF2B5EF4-FFF2-40B4-BE49-F238E27FC236}">
                <a16:creationId xmlns:a16="http://schemas.microsoft.com/office/drawing/2014/main" id="{15D86BC1-6AD7-47EF-AE28-46ED904B7D06}"/>
              </a:ext>
            </a:extLst>
          </p:cNvPr>
          <p:cNvSpPr/>
          <p:nvPr/>
        </p:nvSpPr>
        <p:spPr>
          <a:xfrm>
            <a:off x="7131832" y="2286384"/>
            <a:ext cx="4225553" cy="2319992"/>
          </a:xfrm>
          <a:prstGeom prst="roundRect">
            <a:avLst>
              <a:gd name="adj" fmla="val 12548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171" hangingPunct="0"/>
            <a:endParaRPr sz="1098" kern="0" dirty="0">
              <a:solidFill>
                <a:srgbClr val="5F5F5F"/>
              </a:solidFill>
              <a:latin typeface="Calibri"/>
              <a:sym typeface="Calibri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D546D4BB-211D-4983-8204-BE8FF9EA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48" y="406709"/>
            <a:ext cx="11122304" cy="888768"/>
          </a:xfrm>
        </p:spPr>
        <p:txBody>
          <a:bodyPr/>
          <a:lstStyle/>
          <a:p>
            <a:r>
              <a:rPr kumimoji="1" lang="en-US" dirty="0"/>
              <a:t>ORDS Standalone Deployments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76D69768-927F-42A5-A84A-3C35303C2087}"/>
              </a:ext>
            </a:extLst>
          </p:cNvPr>
          <p:cNvSpPr txBox="1">
            <a:spLocks/>
          </p:cNvSpPr>
          <p:nvPr/>
        </p:nvSpPr>
        <p:spPr>
          <a:xfrm>
            <a:off x="575569" y="2282834"/>
            <a:ext cx="6618099" cy="3958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171450" marR="0" indent="-171450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405764" marR="0" indent="-200025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–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603504" marR="0" indent="-192024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796289" marR="0" indent="-213360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–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994410" marR="0" indent="-240030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1165860" marR="0" indent="-240030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–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1337310" marR="0" indent="-240030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1508759" marR="0" indent="-240029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–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1680209" marR="0" indent="-240029" algn="l" defTabSz="685800" rtl="0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F9F9F"/>
              </a:buClr>
              <a:buSzPct val="100000"/>
              <a:buFont typeface="Arial"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5F5F5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799" kern="0" dirty="0"/>
              <a:t>ORDS running as a OS process</a:t>
            </a:r>
          </a:p>
          <a:p>
            <a:r>
              <a:rPr lang="en-US" sz="2799" kern="0" dirty="0"/>
              <a:t>Eclipse Jetty Webserver</a:t>
            </a:r>
            <a:br>
              <a:rPr lang="en-US" sz="2799" kern="0" dirty="0"/>
            </a:br>
            <a:r>
              <a:rPr lang="en-US" sz="2799" kern="0" dirty="0"/>
              <a:t> &amp; Servlet Container</a:t>
            </a:r>
          </a:p>
          <a:p>
            <a:r>
              <a:rPr lang="en-US" sz="2799" kern="0" dirty="0"/>
              <a:t>Supported for Production</a:t>
            </a:r>
          </a:p>
          <a:p>
            <a:r>
              <a:rPr lang="en-US" sz="2799" kern="0" dirty="0"/>
              <a:t>Offers much fewer control,</a:t>
            </a:r>
            <a:br>
              <a:rPr lang="en-US" sz="2799" kern="0" dirty="0"/>
            </a:br>
            <a:r>
              <a:rPr lang="en-US" sz="2799" kern="0" dirty="0"/>
              <a:t>configuration, and management</a:t>
            </a:r>
            <a:br>
              <a:rPr lang="en-US" sz="2799" kern="0" dirty="0"/>
            </a:br>
            <a:r>
              <a:rPr lang="en-US" sz="2799" kern="0" dirty="0"/>
              <a:t>features</a:t>
            </a:r>
            <a:br>
              <a:rPr lang="en-US" sz="2799" kern="0" dirty="0"/>
            </a:br>
            <a:endParaRPr lang="en-US" sz="2799" kern="0" dirty="0"/>
          </a:p>
          <a:p>
            <a:endParaRPr lang="en-US" sz="2799" kern="0" dirty="0"/>
          </a:p>
        </p:txBody>
      </p:sp>
      <p:pic>
        <p:nvPicPr>
          <p:cNvPr id="8" name="Picture 7" descr="download.png">
            <a:extLst>
              <a:ext uri="{FF2B5EF4-FFF2-40B4-BE49-F238E27FC236}">
                <a16:creationId xmlns:a16="http://schemas.microsoft.com/office/drawing/2014/main" id="{B820C680-7A9F-41A8-BDE3-4AF482E6CC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71" y="5352935"/>
            <a:ext cx="1218303" cy="1218303"/>
          </a:xfrm>
          <a:prstGeom prst="rect">
            <a:avLst/>
          </a:prstGeom>
        </p:spPr>
      </p:pic>
      <p:sp>
        <p:nvSpPr>
          <p:cNvPr id="13" name="Shape 139">
            <a:extLst>
              <a:ext uri="{FF2B5EF4-FFF2-40B4-BE49-F238E27FC236}">
                <a16:creationId xmlns:a16="http://schemas.microsoft.com/office/drawing/2014/main" id="{5B9F5298-673A-4CBD-B5D1-DD53A55AABF0}"/>
              </a:ext>
            </a:extLst>
          </p:cNvPr>
          <p:cNvSpPr/>
          <p:nvPr/>
        </p:nvSpPr>
        <p:spPr>
          <a:xfrm>
            <a:off x="8256031" y="2778489"/>
            <a:ext cx="1484911" cy="1118822"/>
          </a:xfrm>
          <a:prstGeom prst="roundRect">
            <a:avLst>
              <a:gd name="adj" fmla="val 12548"/>
            </a:avLst>
          </a:prstGeom>
          <a:solidFill>
            <a:srgbClr val="C4D2D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171" hangingPunct="0"/>
            <a:r>
              <a:rPr lang="en-US" sz="1498" kern="0" dirty="0">
                <a:solidFill>
                  <a:srgbClr val="5F5F5F"/>
                </a:solidFill>
                <a:latin typeface="Calibri"/>
                <a:sym typeface="Calibri"/>
              </a:rPr>
              <a:t>ORDS w/Embedded Jetty</a:t>
            </a:r>
          </a:p>
        </p:txBody>
      </p:sp>
      <p:pic>
        <p:nvPicPr>
          <p:cNvPr id="14" name="Picture 13" descr="PastedGraphic-60.pdf">
            <a:extLst>
              <a:ext uri="{FF2B5EF4-FFF2-40B4-BE49-F238E27FC236}">
                <a16:creationId xmlns:a16="http://schemas.microsoft.com/office/drawing/2014/main" id="{D6087913-356D-456F-BAB2-471841797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139" y="1121990"/>
            <a:ext cx="1213003" cy="909754"/>
          </a:xfrm>
          <a:prstGeom prst="rect">
            <a:avLst/>
          </a:prstGeom>
        </p:spPr>
      </p:pic>
      <p:pic>
        <p:nvPicPr>
          <p:cNvPr id="15" name="Picture 14" descr="doc.png">
            <a:extLst>
              <a:ext uri="{FF2B5EF4-FFF2-40B4-BE49-F238E27FC236}">
                <a16:creationId xmlns:a16="http://schemas.microsoft.com/office/drawing/2014/main" id="{5EC916A6-CD94-4C8C-8DBB-507D2A26F3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86" y="2690108"/>
            <a:ext cx="879479" cy="1082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DA42EF-8C82-4F9C-B818-8A666DB6DA90}"/>
              </a:ext>
            </a:extLst>
          </p:cNvPr>
          <p:cNvSpPr txBox="1"/>
          <p:nvPr/>
        </p:nvSpPr>
        <p:spPr>
          <a:xfrm>
            <a:off x="9262608" y="2343969"/>
            <a:ext cx="1865605" cy="1084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Static Files</a:t>
            </a:r>
          </a:p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-HTML, CSS, JS</a:t>
            </a:r>
          </a:p>
          <a:p>
            <a:pPr defTabSz="914171" hangingPunct="0">
              <a:lnSpc>
                <a:spcPct val="90000"/>
              </a:lnSpc>
            </a:pPr>
            <a:endParaRPr lang="en-US" sz="1398" kern="0" dirty="0">
              <a:solidFill>
                <a:srgbClr val="8DA6B1"/>
              </a:solidFill>
              <a:latin typeface="Calibri"/>
              <a:sym typeface="Calibri"/>
            </a:endParaRPr>
          </a:p>
        </p:txBody>
      </p:sp>
      <p:sp>
        <p:nvSpPr>
          <p:cNvPr id="17" name="Shape 143">
            <a:extLst>
              <a:ext uri="{FF2B5EF4-FFF2-40B4-BE49-F238E27FC236}">
                <a16:creationId xmlns:a16="http://schemas.microsoft.com/office/drawing/2014/main" id="{BB1B69C7-CF20-41C3-9C13-CAD54D296554}"/>
              </a:ext>
            </a:extLst>
          </p:cNvPr>
          <p:cNvSpPr/>
          <p:nvPr/>
        </p:nvSpPr>
        <p:spPr>
          <a:xfrm flipV="1">
            <a:off x="8986943" y="3481248"/>
            <a:ext cx="0" cy="1081477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6AB95-027D-441A-8216-5FDFBACC6237}"/>
              </a:ext>
            </a:extLst>
          </p:cNvPr>
          <p:cNvSpPr txBox="1"/>
          <p:nvPr/>
        </p:nvSpPr>
        <p:spPr>
          <a:xfrm>
            <a:off x="7591910" y="3365881"/>
            <a:ext cx="1842541" cy="7185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 </a:t>
            </a:r>
            <a:b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</a:b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</a:t>
            </a:r>
            <a:b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</a:b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/db1/</a:t>
            </a:r>
            <a:r>
              <a:rPr lang="en-US" sz="1398" kern="0" dirty="0" err="1">
                <a:solidFill>
                  <a:srgbClr val="8DA6B1"/>
                </a:solidFill>
                <a:latin typeface="Calibri"/>
                <a:sym typeface="Calibri"/>
              </a:rPr>
              <a:t>hr</a:t>
            </a: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/emp/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29BF1-8464-40A1-ABB1-EDD75B3A8261}"/>
              </a:ext>
            </a:extLst>
          </p:cNvPr>
          <p:cNvSpPr txBox="1"/>
          <p:nvPr/>
        </p:nvSpPr>
        <p:spPr>
          <a:xfrm>
            <a:off x="9281486" y="3484552"/>
            <a:ext cx="1249517" cy="9619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JSON</a:t>
            </a:r>
          </a:p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Binary</a:t>
            </a:r>
          </a:p>
          <a:p>
            <a:pPr defTabSz="914171" hangingPunct="0"/>
            <a:r>
              <a:rPr lang="en-US" sz="1198" kern="0" dirty="0">
                <a:solidFill>
                  <a:srgbClr val="8DA6B1"/>
                </a:solidFill>
                <a:latin typeface="Calibri"/>
                <a:sym typeface="Calibri"/>
              </a:rPr>
              <a:t>HTML</a:t>
            </a:r>
          </a:p>
          <a:p>
            <a:pPr defTabSz="914171" hangingPunct="0"/>
            <a:r>
              <a:rPr lang="is-IS" sz="1198" kern="0" dirty="0">
                <a:solidFill>
                  <a:srgbClr val="8DA6B1"/>
                </a:solidFill>
                <a:latin typeface="Calibri"/>
                <a:sym typeface="Calibri"/>
              </a:rPr>
              <a:t>…</a:t>
            </a:r>
            <a:endParaRPr lang="en-US" sz="1198" kern="0" dirty="0">
              <a:solidFill>
                <a:srgbClr val="8DA6B1"/>
              </a:solidFill>
              <a:latin typeface="Calibri"/>
              <a:sym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DEC4AD-9C89-481F-94AD-081BBFC59EFB}"/>
              </a:ext>
            </a:extLst>
          </p:cNvPr>
          <p:cNvCxnSpPr>
            <a:cxnSpLocks/>
          </p:cNvCxnSpPr>
          <p:nvPr/>
        </p:nvCxnSpPr>
        <p:spPr>
          <a:xfrm>
            <a:off x="8835134" y="3691965"/>
            <a:ext cx="0" cy="718561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2EEE55-5009-400C-9610-245A77F8DB68}"/>
              </a:ext>
            </a:extLst>
          </p:cNvPr>
          <p:cNvCxnSpPr>
            <a:cxnSpLocks/>
          </p:cNvCxnSpPr>
          <p:nvPr/>
        </p:nvCxnSpPr>
        <p:spPr>
          <a:xfrm flipH="1" flipV="1">
            <a:off x="9124094" y="3691966"/>
            <a:ext cx="14659" cy="718559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143">
            <a:extLst>
              <a:ext uri="{FF2B5EF4-FFF2-40B4-BE49-F238E27FC236}">
                <a16:creationId xmlns:a16="http://schemas.microsoft.com/office/drawing/2014/main" id="{7B7A3426-24C8-4348-9473-65E1646A5F76}"/>
              </a:ext>
            </a:extLst>
          </p:cNvPr>
          <p:cNvSpPr/>
          <p:nvPr/>
        </p:nvSpPr>
        <p:spPr>
          <a:xfrm flipV="1">
            <a:off x="9229860" y="4768282"/>
            <a:ext cx="0" cy="62719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030215-7B7C-4950-A66D-30CDEC3AFC5E}"/>
              </a:ext>
            </a:extLst>
          </p:cNvPr>
          <p:cNvCxnSpPr>
            <a:cxnSpLocks/>
          </p:cNvCxnSpPr>
          <p:nvPr/>
        </p:nvCxnSpPr>
        <p:spPr>
          <a:xfrm flipH="1">
            <a:off x="7660491" y="4778737"/>
            <a:ext cx="219603" cy="395908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3BD755-0BF5-4F7B-860F-CEAE73295773}"/>
              </a:ext>
            </a:extLst>
          </p:cNvPr>
          <p:cNvCxnSpPr>
            <a:cxnSpLocks/>
          </p:cNvCxnSpPr>
          <p:nvPr/>
        </p:nvCxnSpPr>
        <p:spPr>
          <a:xfrm flipV="1">
            <a:off x="8007675" y="4856710"/>
            <a:ext cx="174212" cy="357666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1EBA6C-0393-491B-8346-50409BD97C9F}"/>
              </a:ext>
            </a:extLst>
          </p:cNvPr>
          <p:cNvSpPr txBox="1"/>
          <p:nvPr/>
        </p:nvSpPr>
        <p:spPr>
          <a:xfrm>
            <a:off x="7760483" y="2026056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HTTP(s)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58AE4-F069-4CCD-BADD-FAF3BF9DF397}"/>
              </a:ext>
            </a:extLst>
          </p:cNvPr>
          <p:cNvSpPr txBox="1"/>
          <p:nvPr/>
        </p:nvSpPr>
        <p:spPr>
          <a:xfrm>
            <a:off x="8990631" y="2383300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Results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9F7014-DE40-4C38-B0BB-C26594F7315B}"/>
              </a:ext>
            </a:extLst>
          </p:cNvPr>
          <p:cNvCxnSpPr/>
          <p:nvPr/>
        </p:nvCxnSpPr>
        <p:spPr>
          <a:xfrm>
            <a:off x="9507280" y="3274661"/>
            <a:ext cx="445551" cy="1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3B3FC2-5B48-4E14-AA8C-B5D9652C2B64}"/>
              </a:ext>
            </a:extLst>
          </p:cNvPr>
          <p:cNvSpPr txBox="1"/>
          <p:nvPr/>
        </p:nvSpPr>
        <p:spPr>
          <a:xfrm>
            <a:off x="7978165" y="4579042"/>
            <a:ext cx="222356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</a:t>
            </a:r>
            <a:b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</a:br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       pool1   pool2          pool3</a:t>
            </a:r>
          </a:p>
        </p:txBody>
      </p:sp>
      <p:sp>
        <p:nvSpPr>
          <p:cNvPr id="29" name="Shape 143">
            <a:extLst>
              <a:ext uri="{FF2B5EF4-FFF2-40B4-BE49-F238E27FC236}">
                <a16:creationId xmlns:a16="http://schemas.microsoft.com/office/drawing/2014/main" id="{C1C8BE4F-8913-4085-95AC-BF90C4F03A5D}"/>
              </a:ext>
            </a:extLst>
          </p:cNvPr>
          <p:cNvSpPr/>
          <p:nvPr/>
        </p:nvSpPr>
        <p:spPr>
          <a:xfrm flipV="1">
            <a:off x="8900059" y="1790487"/>
            <a:ext cx="0" cy="1128877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BD3734-938A-41EC-92AA-D38F59F3FEB0}"/>
              </a:ext>
            </a:extLst>
          </p:cNvPr>
          <p:cNvCxnSpPr>
            <a:cxnSpLocks/>
          </p:cNvCxnSpPr>
          <p:nvPr/>
        </p:nvCxnSpPr>
        <p:spPr>
          <a:xfrm>
            <a:off x="8761868" y="2354926"/>
            <a:ext cx="0" cy="377871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FF1092-A927-4E13-8975-88233BBF202D}"/>
              </a:ext>
            </a:extLst>
          </p:cNvPr>
          <p:cNvCxnSpPr>
            <a:cxnSpLocks/>
          </p:cNvCxnSpPr>
          <p:nvPr/>
        </p:nvCxnSpPr>
        <p:spPr>
          <a:xfrm flipV="1">
            <a:off x="9145792" y="1957579"/>
            <a:ext cx="0" cy="448074"/>
          </a:xfrm>
          <a:prstGeom prst="straightConnector1">
            <a:avLst/>
          </a:prstGeom>
          <a:ln w="12700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20ACD1-6288-4716-9EF1-7B251E024FF7}"/>
              </a:ext>
            </a:extLst>
          </p:cNvPr>
          <p:cNvSpPr txBox="1"/>
          <p:nvPr/>
        </p:nvSpPr>
        <p:spPr>
          <a:xfrm>
            <a:off x="8396690" y="2038612"/>
            <a:ext cx="887641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Request</a:t>
            </a:r>
          </a:p>
        </p:txBody>
      </p:sp>
      <p:pic>
        <p:nvPicPr>
          <p:cNvPr id="34" name="Picture 33" descr="download.png">
            <a:extLst>
              <a:ext uri="{FF2B5EF4-FFF2-40B4-BE49-F238E27FC236}">
                <a16:creationId xmlns:a16="http://schemas.microsoft.com/office/drawing/2014/main" id="{2F3C179B-B653-4346-B460-138DD2AECB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531" y="5344439"/>
            <a:ext cx="1218303" cy="1218303"/>
          </a:xfrm>
          <a:prstGeom prst="rect">
            <a:avLst/>
          </a:prstGeom>
        </p:spPr>
      </p:pic>
      <p:pic>
        <p:nvPicPr>
          <p:cNvPr id="35" name="Picture 34" descr="download.png">
            <a:extLst>
              <a:ext uri="{FF2B5EF4-FFF2-40B4-BE49-F238E27FC236}">
                <a16:creationId xmlns:a16="http://schemas.microsoft.com/office/drawing/2014/main" id="{1C3349AA-FFCA-4401-B2E0-05AC8D78B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28" y="5344440"/>
            <a:ext cx="1218303" cy="1218303"/>
          </a:xfrm>
          <a:prstGeom prst="rect">
            <a:avLst/>
          </a:prstGeom>
        </p:spPr>
      </p:pic>
      <p:sp>
        <p:nvSpPr>
          <p:cNvPr id="36" name="Shape 143">
            <a:extLst>
              <a:ext uri="{FF2B5EF4-FFF2-40B4-BE49-F238E27FC236}">
                <a16:creationId xmlns:a16="http://schemas.microsoft.com/office/drawing/2014/main" id="{C772546A-40D1-49EB-B1DB-B0012F82D085}"/>
              </a:ext>
            </a:extLst>
          </p:cNvPr>
          <p:cNvSpPr/>
          <p:nvPr/>
        </p:nvSpPr>
        <p:spPr>
          <a:xfrm flipH="1" flipV="1">
            <a:off x="10056211" y="4724863"/>
            <a:ext cx="610933" cy="62719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37" name="Shape 143">
            <a:extLst>
              <a:ext uri="{FF2B5EF4-FFF2-40B4-BE49-F238E27FC236}">
                <a16:creationId xmlns:a16="http://schemas.microsoft.com/office/drawing/2014/main" id="{8E897649-0560-4BE3-99B7-6A614DB6C747}"/>
              </a:ext>
            </a:extLst>
          </p:cNvPr>
          <p:cNvSpPr/>
          <p:nvPr/>
        </p:nvSpPr>
        <p:spPr>
          <a:xfrm flipV="1">
            <a:off x="7771097" y="4816792"/>
            <a:ext cx="255528" cy="536143"/>
          </a:xfrm>
          <a:prstGeom prst="line">
            <a:avLst/>
          </a:prstGeom>
          <a:ln w="12700">
            <a:solidFill>
              <a:srgbClr val="A7A7A7"/>
            </a:solidFill>
          </a:ln>
        </p:spPr>
        <p:txBody>
          <a:bodyPr lIns="0" tIns="0" rIns="0" bIns="0"/>
          <a:lstStyle/>
          <a:p>
            <a:pPr defTabSz="456620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98" kern="0">
              <a:solidFill>
                <a:srgbClr val="000000"/>
              </a:solidFill>
              <a:latin typeface="Calibri"/>
              <a:sym typeface="Helvetic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FE0B3E-6281-46C7-88D0-222243D35F42}"/>
              </a:ext>
            </a:extLst>
          </p:cNvPr>
          <p:cNvSpPr txBox="1"/>
          <p:nvPr/>
        </p:nvSpPr>
        <p:spPr>
          <a:xfrm>
            <a:off x="8997803" y="4579042"/>
            <a:ext cx="1249517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270E46-06CB-4770-9059-DACC24AB0C67}"/>
              </a:ext>
            </a:extLst>
          </p:cNvPr>
          <p:cNvSpPr txBox="1"/>
          <p:nvPr/>
        </p:nvSpPr>
        <p:spPr>
          <a:xfrm>
            <a:off x="9800071" y="4551990"/>
            <a:ext cx="1249517" cy="502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 hangingPunct="0"/>
            <a:r>
              <a:rPr lang="en-US" sz="1398" kern="0" dirty="0">
                <a:solidFill>
                  <a:srgbClr val="8DA6B1"/>
                </a:solidFill>
                <a:latin typeface="Calibri"/>
                <a:sym typeface="Calibri"/>
              </a:rPr>
              <a:t>JDBC </a:t>
            </a:r>
          </a:p>
        </p:txBody>
      </p:sp>
      <p:pic>
        <p:nvPicPr>
          <p:cNvPr id="40" name="Picture 4" descr="rest1.png">
            <a:extLst>
              <a:ext uri="{FF2B5EF4-FFF2-40B4-BE49-F238E27FC236}">
                <a16:creationId xmlns:a16="http://schemas.microsoft.com/office/drawing/2014/main" id="{C98A83E3-F5C2-C448-94A8-1A9D31BBB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596" y="330463"/>
            <a:ext cx="966825" cy="9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SODA: Simple Oracle Document Access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32735" y="1524000"/>
            <a:ext cx="11126535" cy="4419600"/>
          </a:xfrm>
        </p:spPr>
        <p:txBody>
          <a:bodyPr>
            <a:normAutofit/>
          </a:bodyPr>
          <a:lstStyle/>
          <a:p>
            <a:r>
              <a:rPr lang="en-US" dirty="0"/>
              <a:t>A simple NoSQL-style API for Oracle</a:t>
            </a:r>
          </a:p>
          <a:p>
            <a:pPr lvl="1"/>
            <a:r>
              <a:rPr lang="en-US" altLang="ja-JP" dirty="0"/>
              <a:t>Collection Management: Create and drop collections</a:t>
            </a:r>
          </a:p>
          <a:p>
            <a:pPr lvl="1"/>
            <a:r>
              <a:rPr lang="en-US" altLang="ja-JP" dirty="0"/>
              <a:t>Document Management: CRUD (Create, Retrieve, Update and Delete) operations</a:t>
            </a:r>
          </a:p>
          <a:p>
            <a:pPr lvl="1"/>
            <a:r>
              <a:rPr lang="en-US" altLang="ja-JP" dirty="0"/>
              <a:t>List and Search: (Query-by-Example) operations on collections</a:t>
            </a:r>
          </a:p>
          <a:p>
            <a:pPr lvl="1"/>
            <a:r>
              <a:rPr lang="en-US" altLang="ja-JP" dirty="0"/>
              <a:t>Utility and Control: Bulk Insert, index management</a:t>
            </a:r>
            <a:endParaRPr lang="en-US" dirty="0"/>
          </a:p>
          <a:p>
            <a:r>
              <a:rPr lang="en-US" dirty="0"/>
              <a:t>Developers can work with Oracle without learning SQL or requiring DBA support</a:t>
            </a:r>
          </a:p>
          <a:p>
            <a:pPr lvl="1"/>
            <a:r>
              <a:rPr lang="en-US" dirty="0"/>
              <a:t>Same development experience as pure-play document stores</a:t>
            </a:r>
          </a:p>
        </p:txBody>
      </p:sp>
      <p:pic>
        <p:nvPicPr>
          <p:cNvPr id="4" name="Picture 4" descr="rest1.png">
            <a:extLst>
              <a:ext uri="{FF2B5EF4-FFF2-40B4-BE49-F238E27FC236}">
                <a16:creationId xmlns:a16="http://schemas.microsoft.com/office/drawing/2014/main" id="{E48C3277-6516-3540-A96D-D80CA2E66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596" y="330463"/>
            <a:ext cx="966825" cy="9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98038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6E1649-D7AD-344B-AFE2-33772BA3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F6DC83-F56F-3E4F-91DD-51ACE9D9FB48}"/>
              </a:ext>
            </a:extLst>
          </p:cNvPr>
          <p:cNvSpPr txBox="1"/>
          <p:nvPr/>
        </p:nvSpPr>
        <p:spPr>
          <a:xfrm>
            <a:off x="3275730" y="2300748"/>
            <a:ext cx="5471652" cy="2344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MultiTenant</a:t>
            </a:r>
            <a:endParaRPr lang="es-ES" sz="40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MultiModel</a:t>
            </a:r>
            <a:r>
              <a:rPr lang="es-ES" sz="4000" dirty="0">
                <a:solidFill>
                  <a:schemeClr val="bg1">
                    <a:lumMod val="85000"/>
                  </a:schemeClr>
                </a:solidFill>
              </a:rPr>
              <a:t> - JSON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InMemory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3726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15709" y="1672039"/>
            <a:ext cx="5929971" cy="4533166"/>
          </a:xfrm>
        </p:spPr>
        <p:txBody>
          <a:bodyPr/>
          <a:lstStyle/>
          <a:p>
            <a:pPr marL="342797" indent="-342797"/>
            <a:r>
              <a:rPr lang="en-US" sz="2398" dirty="0"/>
              <a:t>Analytic indexes can slow down the performance of transactional applications</a:t>
            </a:r>
          </a:p>
          <a:p>
            <a:pPr marL="574503" lvl="1" indent="-220597">
              <a:buFont typeface="System Font Regular"/>
              <a:buChar char="-"/>
            </a:pPr>
            <a:r>
              <a:rPr lang="en-US" sz="1999" dirty="0">
                <a:cs typeface="Arial" pitchFamily="34" charset="0"/>
              </a:rPr>
              <a:t>Requires significantly more database storage </a:t>
            </a:r>
            <a:br>
              <a:rPr lang="en-US" sz="1999" dirty="0">
                <a:cs typeface="Arial" pitchFamily="34" charset="0"/>
              </a:rPr>
            </a:br>
            <a:r>
              <a:rPr lang="en-US" sz="1400" dirty="0">
                <a:cs typeface="Arial" pitchFamily="34" charset="0"/>
              </a:rPr>
              <a:t>(on costly tier 1 storage)</a:t>
            </a:r>
            <a:endParaRPr lang="en-US" sz="1400" dirty="0"/>
          </a:p>
          <a:p>
            <a:pPr marL="574503" lvl="1" indent="-220597">
              <a:buFont typeface="System Font Regular"/>
              <a:buChar char="-"/>
            </a:pPr>
            <a:r>
              <a:rPr lang="en-US" sz="1999" dirty="0"/>
              <a:t>Increases overhead due to index maintenance</a:t>
            </a:r>
          </a:p>
          <a:p>
            <a:pPr marL="342797" indent="-342797"/>
            <a:r>
              <a:rPr lang="en-US" sz="2398" dirty="0"/>
              <a:t>Database In-Memory allows users to eliminate analytic reporting indexes – without impacting performance</a:t>
            </a:r>
          </a:p>
          <a:p>
            <a:pPr marL="342797" indent="-342797"/>
            <a:r>
              <a:rPr lang="en-US" sz="2398" dirty="0"/>
              <a:t>Removing the need for analytic reporting indexes greatly simplifies tuning and reduces ongoing administration</a:t>
            </a:r>
            <a:endParaRPr lang="en-US" sz="1999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3783" y="551994"/>
            <a:ext cx="5701691" cy="469801"/>
          </a:xfrm>
        </p:spPr>
        <p:txBody>
          <a:bodyPr/>
          <a:lstStyle/>
          <a:p>
            <a:r>
              <a:rPr lang="en-US" sz="3599" dirty="0"/>
              <a:t>Reduced Overhead</a:t>
            </a:r>
            <a:endParaRPr lang="en-US" sz="3599" dirty="0">
              <a:solidFill>
                <a:srgbClr val="F8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98405" y="1277878"/>
            <a:ext cx="4476851" cy="3135398"/>
            <a:chOff x="958684" y="2377185"/>
            <a:chExt cx="4930909" cy="3104342"/>
          </a:xfrm>
        </p:grpSpPr>
        <p:grpSp>
          <p:nvGrpSpPr>
            <p:cNvPr id="9" name="Group 8"/>
            <p:cNvGrpSpPr/>
            <p:nvPr/>
          </p:nvGrpSpPr>
          <p:grpSpPr>
            <a:xfrm>
              <a:off x="958684" y="2458162"/>
              <a:ext cx="4497340" cy="2968273"/>
              <a:chOff x="363739" y="1942742"/>
              <a:chExt cx="6479049" cy="4028089"/>
            </a:xfrm>
          </p:grpSpPr>
          <p:grpSp>
            <p:nvGrpSpPr>
              <p:cNvPr id="11" name="Group 16"/>
              <p:cNvGrpSpPr/>
              <p:nvPr/>
            </p:nvGrpSpPr>
            <p:grpSpPr>
              <a:xfrm>
                <a:off x="1674427" y="2939766"/>
                <a:ext cx="920426" cy="3031065"/>
                <a:chOff x="1320800" y="1743363"/>
                <a:chExt cx="690499" cy="2273299"/>
              </a:xfrm>
            </p:grpSpPr>
            <p:pic>
              <p:nvPicPr>
                <p:cNvPr id="29" name="Picture 9" descr="Flat Index.psd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0800" y="1743363"/>
                  <a:ext cx="690499" cy="894772"/>
                </a:xfrm>
                <a:prstGeom prst="rect">
                  <a:avLst/>
                </a:prstGeom>
              </p:spPr>
            </p:pic>
            <p:pic>
              <p:nvPicPr>
                <p:cNvPr id="30" name="Picture 29" descr="Flat Index.psd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0800" y="2426142"/>
                  <a:ext cx="690499" cy="894772"/>
                </a:xfrm>
                <a:prstGeom prst="rect">
                  <a:avLst/>
                </a:prstGeom>
              </p:spPr>
            </p:pic>
            <p:pic>
              <p:nvPicPr>
                <p:cNvPr id="31" name="Picture 30" descr="Flat Index.psd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0800" y="3121890"/>
                  <a:ext cx="690499" cy="894772"/>
                </a:xfrm>
                <a:prstGeom prst="rect">
                  <a:avLst/>
                </a:prstGeom>
              </p:spPr>
            </p:pic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3290968" y="2042644"/>
                <a:ext cx="0" cy="3726012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5"/>
              <p:cNvGrpSpPr/>
              <p:nvPr/>
            </p:nvGrpSpPr>
            <p:grpSpPr>
              <a:xfrm>
                <a:off x="4081509" y="2828975"/>
                <a:ext cx="2761279" cy="3038394"/>
                <a:chOff x="3126581" y="1636777"/>
                <a:chExt cx="2071498" cy="2278797"/>
              </a:xfrm>
            </p:grpSpPr>
            <p:grpSp>
              <p:nvGrpSpPr>
                <p:cNvPr id="17" name="Group 12"/>
                <p:cNvGrpSpPr/>
                <p:nvPr/>
              </p:nvGrpSpPr>
              <p:grpSpPr>
                <a:xfrm>
                  <a:off x="3817080" y="1642275"/>
                  <a:ext cx="690499" cy="2273299"/>
                  <a:chOff x="3817080" y="1584550"/>
                  <a:chExt cx="690499" cy="2273299"/>
                </a:xfrm>
              </p:grpSpPr>
              <p:pic>
                <p:nvPicPr>
                  <p:cNvPr id="26" name="Picture 25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1584550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2267328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2963077"/>
                    <a:ext cx="690499" cy="8947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60"/>
                <p:cNvGrpSpPr/>
                <p:nvPr/>
              </p:nvGrpSpPr>
              <p:grpSpPr>
                <a:xfrm>
                  <a:off x="3126581" y="1639525"/>
                  <a:ext cx="690499" cy="2273299"/>
                  <a:chOff x="3817080" y="1584549"/>
                  <a:chExt cx="690499" cy="2273299"/>
                </a:xfrm>
              </p:grpSpPr>
              <p:pic>
                <p:nvPicPr>
                  <p:cNvPr id="23" name="Picture 22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1584549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2267328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2963076"/>
                    <a:ext cx="690499" cy="8947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Group 64"/>
                <p:cNvGrpSpPr/>
                <p:nvPr/>
              </p:nvGrpSpPr>
              <p:grpSpPr>
                <a:xfrm>
                  <a:off x="4507579" y="1636777"/>
                  <a:ext cx="690500" cy="2273298"/>
                  <a:chOff x="3817080" y="1584550"/>
                  <a:chExt cx="690500" cy="2273298"/>
                </a:xfrm>
              </p:grpSpPr>
              <p:pic>
                <p:nvPicPr>
                  <p:cNvPr id="20" name="Picture 19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0" y="1584550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1" y="2267328"/>
                    <a:ext cx="690499" cy="894772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Flat Index.psd"/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17081" y="2963076"/>
                    <a:ext cx="690499" cy="89477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" name="TextBox 13"/>
              <p:cNvSpPr txBox="1"/>
              <p:nvPr/>
            </p:nvSpPr>
            <p:spPr>
              <a:xfrm>
                <a:off x="363739" y="3505019"/>
                <a:ext cx="837213" cy="333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Table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20595" y="1942742"/>
                <a:ext cx="837213" cy="795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1 – 3 </a:t>
                </a:r>
              </a:p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OLTP</a:t>
                </a:r>
              </a:p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Indexes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61138" y="1942742"/>
                <a:ext cx="837213" cy="74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10 – 20 </a:t>
                </a:r>
              </a:p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Analytic</a:t>
                </a:r>
              </a:p>
              <a:p>
                <a:pPr algn="ctr" defTabSz="914103"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58595B"/>
                    </a:solidFill>
                    <a:latin typeface="Calibri"/>
                  </a:rPr>
                  <a:t>Indexes</a:t>
                </a: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3118540" y="2377185"/>
              <a:ext cx="2771053" cy="310434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3"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40" name="Text Placeholder 2"/>
          <p:cNvSpPr txBox="1">
            <a:spLocks/>
          </p:cNvSpPr>
          <p:nvPr/>
        </p:nvSpPr>
        <p:spPr>
          <a:xfrm>
            <a:off x="407054" y="1053643"/>
            <a:ext cx="6023640" cy="38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03">
              <a:buClr>
                <a:srgbClr val="58595B">
                  <a:lumMod val="60000"/>
                  <a:lumOff val="40000"/>
                </a:srgbClr>
              </a:buClr>
              <a:buNone/>
            </a:pPr>
            <a:r>
              <a:rPr lang="en-US" sz="2398" dirty="0">
                <a:solidFill>
                  <a:srgbClr val="FF0000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Faster Analytics -- Less Storage Overhead</a:t>
            </a:r>
          </a:p>
        </p:txBody>
      </p:sp>
      <p:sp>
        <p:nvSpPr>
          <p:cNvPr id="4" name="Rectangle 3"/>
          <p:cNvSpPr/>
          <p:nvPr/>
        </p:nvSpPr>
        <p:spPr>
          <a:xfrm>
            <a:off x="7000175" y="916353"/>
            <a:ext cx="4930733" cy="3396186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3"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E9461B0-D20C-514F-BE76-42D476195891}"/>
              </a:ext>
            </a:extLst>
          </p:cNvPr>
          <p:cNvCxnSpPr>
            <a:cxnSpLocks/>
          </p:cNvCxnSpPr>
          <p:nvPr/>
        </p:nvCxnSpPr>
        <p:spPr>
          <a:xfrm>
            <a:off x="6505316" y="1370248"/>
            <a:ext cx="0" cy="4819971"/>
          </a:xfrm>
          <a:prstGeom prst="line">
            <a:avLst/>
          </a:prstGeom>
          <a:ln w="25400">
            <a:solidFill>
              <a:schemeClr val="accent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C2EB5FC-53AA-DE42-80D6-C6D7A8861504}"/>
              </a:ext>
            </a:extLst>
          </p:cNvPr>
          <p:cNvSpPr txBox="1"/>
          <p:nvPr/>
        </p:nvSpPr>
        <p:spPr>
          <a:xfrm>
            <a:off x="6863493" y="4600526"/>
            <a:ext cx="4840562" cy="1200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99"/>
              <a:t>Using Database In-Memory resulted in:</a:t>
            </a:r>
          </a:p>
          <a:p>
            <a:pPr marL="285664" indent="-285664">
              <a:spcBef>
                <a:spcPts val="600"/>
              </a:spcBef>
              <a:buFont typeface="System Font Regular"/>
              <a:buChar char="-"/>
            </a:pPr>
            <a:r>
              <a:rPr lang="en-US" sz="1400" b="1">
                <a:solidFill>
                  <a:schemeClr val="accent1"/>
                </a:solidFill>
              </a:rPr>
              <a:t>Performance Gains: 1.8X to 12X</a:t>
            </a:r>
          </a:p>
          <a:p>
            <a:pPr marL="285664" indent="-285664">
              <a:spcBef>
                <a:spcPts val="600"/>
              </a:spcBef>
              <a:buFont typeface="System Font Regular"/>
              <a:buChar char="-"/>
            </a:pPr>
            <a:r>
              <a:rPr lang="en-US" sz="1400" b="1">
                <a:solidFill>
                  <a:schemeClr val="accent1"/>
                </a:solidFill>
              </a:rPr>
              <a:t>Space savings and reduced contention on DML by dropping analytic indexes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FF6D3D-0171-CF47-B62A-C9DC7824DC01}"/>
              </a:ext>
            </a:extLst>
          </p:cNvPr>
          <p:cNvGrpSpPr/>
          <p:nvPr/>
        </p:nvGrpSpPr>
        <p:grpSpPr>
          <a:xfrm>
            <a:off x="6863493" y="2763011"/>
            <a:ext cx="879452" cy="773764"/>
            <a:chOff x="2707411" y="2920181"/>
            <a:chExt cx="1534705" cy="1296637"/>
          </a:xfrm>
        </p:grpSpPr>
        <p:pic>
          <p:nvPicPr>
            <p:cNvPr id="44" name="1-column-6-rows.png">
              <a:extLst>
                <a:ext uri="{FF2B5EF4-FFF2-40B4-BE49-F238E27FC236}">
                  <a16:creationId xmlns:a16="http://schemas.microsoft.com/office/drawing/2014/main" id="{A4C2F4A8-A492-E744-932A-1084A3C6A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7411" y="292019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1-column-6-rows.png">
              <a:extLst>
                <a:ext uri="{FF2B5EF4-FFF2-40B4-BE49-F238E27FC236}">
                  <a16:creationId xmlns:a16="http://schemas.microsoft.com/office/drawing/2014/main" id="{7FB5BA45-B564-A140-B39D-6327AA636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0507" y="292019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1-column-6-rows.png">
              <a:extLst>
                <a:ext uri="{FF2B5EF4-FFF2-40B4-BE49-F238E27FC236}">
                  <a16:creationId xmlns:a16="http://schemas.microsoft.com/office/drawing/2014/main" id="{3BAB4CDD-ADEF-0741-9214-65641D4D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8360" y="2920181"/>
              <a:ext cx="45755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1-column-6-rows.png">
              <a:extLst>
                <a:ext uri="{FF2B5EF4-FFF2-40B4-BE49-F238E27FC236}">
                  <a16:creationId xmlns:a16="http://schemas.microsoft.com/office/drawing/2014/main" id="{8F271094-4461-6D4C-97CA-87FB1500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4559" y="292141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58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37749" y="408765"/>
            <a:ext cx="11165111" cy="775535"/>
          </a:xfrm>
        </p:spPr>
        <p:txBody>
          <a:bodyPr>
            <a:noAutofit/>
          </a:bodyPr>
          <a:lstStyle/>
          <a:p>
            <a:r>
              <a:rPr lang="en-US" sz="3599" dirty="0"/>
              <a:t>Row Format Databases vs. Column Format Databases</a:t>
            </a:r>
            <a:endParaRPr lang="en-US" sz="3599" dirty="0">
              <a:solidFill>
                <a:srgbClr val="FF0000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97868" y="1703022"/>
            <a:ext cx="10759116" cy="137079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03" tIns="243608" rIns="121803" bIns="60901" anchor="t"/>
          <a:lstStyle/>
          <a:p>
            <a:pPr marL="304503" indent="-224148" defTabSz="304503" eaLnBrk="0" hangingPunct="0">
              <a:spcAft>
                <a:spcPts val="8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697865" y="1688169"/>
            <a:ext cx="1522849" cy="1406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03" tIns="60901" rIns="121803" bIns="60901" rtlCol="0" anchor="ctr"/>
          <a:lstStyle/>
          <a:p>
            <a:pPr algn="ctr"/>
            <a:r>
              <a:rPr lang="en-US" sz="1400" dirty="0"/>
              <a:t>Rows Stored Contiguously </a:t>
            </a:r>
          </a:p>
        </p:txBody>
      </p:sp>
      <p:sp>
        <p:nvSpPr>
          <p:cNvPr id="205" name="Content Placeholder 2"/>
          <p:cNvSpPr txBox="1">
            <a:spLocks/>
          </p:cNvSpPr>
          <p:nvPr/>
        </p:nvSpPr>
        <p:spPr bwMode="auto">
          <a:xfrm>
            <a:off x="4481204" y="1752974"/>
            <a:ext cx="7168028" cy="117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168275" algn="l" defTabSz="228600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1825" indent="-228600" algn="l" defTabSz="228600" rtl="0" eaLnBrk="0" fontAlgn="base" hangingPunct="0"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74725" indent="-174625" algn="l" defTabSz="228600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1925" indent="-228600" algn="l" defTabSz="228600" rtl="0" eaLnBrk="0" fontAlgn="base" hangingPunct="0"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-16827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Transactions run faster on row format</a:t>
            </a:r>
          </a:p>
          <a:p>
            <a:pPr lvl="1">
              <a:spcAft>
                <a:spcPts val="0"/>
              </a:spcAft>
            </a:pPr>
            <a:r>
              <a:rPr lang="en-US" sz="23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Example: Query or Insert a sales order</a:t>
            </a:r>
          </a:p>
          <a:p>
            <a:pPr lvl="1">
              <a:spcAft>
                <a:spcPts val="0"/>
              </a:spcAft>
            </a:pPr>
            <a:r>
              <a:rPr lang="en-US" sz="23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Fast processing few rows, many columns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697868" y="3650989"/>
            <a:ext cx="10759116" cy="1364236"/>
          </a:xfrm>
          <a:prstGeom prst="rect">
            <a:avLst/>
          </a:prstGeom>
          <a:gradFill flip="none" rotWithShape="1">
            <a:gsLst>
              <a:gs pos="0">
                <a:srgbClr val="DEDEDE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03" tIns="243608" rIns="121803" bIns="60901" anchor="t"/>
          <a:lstStyle/>
          <a:p>
            <a:pPr marL="304503" indent="-224148" defTabSz="304503" eaLnBrk="0" hangingPunct="0">
              <a:spcAft>
                <a:spcPts val="8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97865" y="3629578"/>
            <a:ext cx="1522849" cy="1406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03" tIns="60901" rIns="121803" bIns="60901" rtlCol="0" anchor="ctr"/>
          <a:lstStyle/>
          <a:p>
            <a:pPr algn="ctr"/>
            <a:r>
              <a:rPr lang="en-US" sz="1400" dirty="0"/>
              <a:t>Columns Stored Contiguously</a:t>
            </a:r>
          </a:p>
        </p:txBody>
      </p:sp>
      <p:sp>
        <p:nvSpPr>
          <p:cNvPr id="208" name="Content Placeholder 2"/>
          <p:cNvSpPr txBox="1">
            <a:spLocks/>
          </p:cNvSpPr>
          <p:nvPr/>
        </p:nvSpPr>
        <p:spPr bwMode="auto">
          <a:xfrm>
            <a:off x="4481204" y="3659744"/>
            <a:ext cx="7168028" cy="117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168275" algn="l" defTabSz="228600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1825" indent="-228600" algn="l" defTabSz="228600" rtl="0" eaLnBrk="0" fontAlgn="base" hangingPunct="0"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74725" indent="-174625" algn="l" defTabSz="228600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31925" indent="-228600" algn="l" defTabSz="228600" rtl="0" eaLnBrk="0" fontAlgn="base" hangingPunct="0">
              <a:spcBef>
                <a:spcPct val="0"/>
              </a:spcBef>
              <a:spcAft>
                <a:spcPts val="600"/>
              </a:spcAft>
              <a:buSzPct val="85000"/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-16827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Analytics run faster on column format</a:t>
            </a:r>
          </a:p>
          <a:p>
            <a:pPr lvl="1">
              <a:spcAft>
                <a:spcPts val="0"/>
              </a:spcAft>
            </a:pPr>
            <a:r>
              <a:rPr lang="en-US" sz="23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Example : Report on sales totals by region</a:t>
            </a:r>
          </a:p>
          <a:p>
            <a:pPr lvl="1"/>
            <a:r>
              <a:rPr lang="en-US" sz="2397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Fast accessing few columns, many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0791" y="3692151"/>
            <a:ext cx="774370" cy="382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SALES</a:t>
            </a:r>
            <a:endParaRPr lang="en-US" sz="1899" dirty="0"/>
          </a:p>
        </p:txBody>
      </p:sp>
      <p:sp>
        <p:nvSpPr>
          <p:cNvPr id="16" name="TextBox 15"/>
          <p:cNvSpPr txBox="1"/>
          <p:nvPr/>
        </p:nvSpPr>
        <p:spPr>
          <a:xfrm>
            <a:off x="707387" y="5561292"/>
            <a:ext cx="10759116" cy="56558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lIns="121799" tIns="60899" rIns="121799" bIns="60899" rtlCol="0">
            <a:noAutofit/>
          </a:bodyPr>
          <a:lstStyle/>
          <a:p>
            <a:pPr algn="ctr"/>
            <a:r>
              <a:rPr lang="en-US" sz="2697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Until Now Must Choose One Format and Suffer Tradeoffs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63551" y="2101745"/>
            <a:ext cx="679573" cy="322991"/>
          </a:xfrm>
          <a:prstGeom prst="rect">
            <a:avLst/>
          </a:prstGeom>
          <a:noFill/>
        </p:spPr>
        <p:txBody>
          <a:bodyPr wrap="square" lIns="0" tIns="60899" rIns="0" bIns="60899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Query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5704D2-F2E0-1245-A291-EE3E6946B760}"/>
              </a:ext>
            </a:extLst>
          </p:cNvPr>
          <p:cNvGrpSpPr/>
          <p:nvPr/>
        </p:nvGrpSpPr>
        <p:grpSpPr>
          <a:xfrm>
            <a:off x="2711648" y="1696550"/>
            <a:ext cx="1533508" cy="1477328"/>
            <a:chOff x="2710766" y="1696098"/>
            <a:chExt cx="1533907" cy="1477713"/>
          </a:xfrm>
        </p:grpSpPr>
        <p:sp>
          <p:nvSpPr>
            <p:cNvPr id="126" name="TextBox 125"/>
            <p:cNvSpPr txBox="1"/>
            <p:nvPr/>
          </p:nvSpPr>
          <p:spPr>
            <a:xfrm>
              <a:off x="3060000" y="1696098"/>
              <a:ext cx="774572" cy="382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SALES</a:t>
              </a:r>
              <a:endParaRPr lang="en-US" sz="1899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10766" y="1877849"/>
              <a:ext cx="1533907" cy="1295962"/>
              <a:chOff x="2707411" y="2920181"/>
              <a:chExt cx="1534705" cy="1296637"/>
            </a:xfrm>
          </p:grpSpPr>
          <p:pic>
            <p:nvPicPr>
              <p:cNvPr id="38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07411" y="2920197"/>
                <a:ext cx="457557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0507" y="2920197"/>
                <a:ext cx="457557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68360" y="2920181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84559" y="2921417"/>
                <a:ext cx="457557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" name="Pentagon 27"/>
          <p:cNvSpPr/>
          <p:nvPr/>
        </p:nvSpPr>
        <p:spPr>
          <a:xfrm>
            <a:off x="2616699" y="2203142"/>
            <a:ext cx="1052140" cy="168660"/>
          </a:xfrm>
          <a:prstGeom prst="homePlate">
            <a:avLst/>
          </a:prstGeom>
          <a:solidFill>
            <a:schemeClr val="accent1">
              <a:alpha val="74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/>
          </a:p>
        </p:txBody>
      </p:sp>
      <p:sp>
        <p:nvSpPr>
          <p:cNvPr id="41" name="Shape 1019"/>
          <p:cNvSpPr/>
          <p:nvPr/>
        </p:nvSpPr>
        <p:spPr>
          <a:xfrm>
            <a:off x="2731872" y="2196610"/>
            <a:ext cx="485775" cy="199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>
            <a:lvl1pPr algn="ctr"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pPr defTabSz="913288"/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Query</a:t>
            </a:r>
            <a:endParaRPr sz="14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35998" y="3886159"/>
            <a:ext cx="1698573" cy="1130838"/>
            <a:chOff x="2555005" y="3886513"/>
            <a:chExt cx="1776595" cy="1301320"/>
          </a:xfrm>
        </p:grpSpPr>
        <p:grpSp>
          <p:nvGrpSpPr>
            <p:cNvPr id="5" name="Group 4"/>
            <p:cNvGrpSpPr/>
            <p:nvPr/>
          </p:nvGrpSpPr>
          <p:grpSpPr>
            <a:xfrm>
              <a:off x="2555005" y="3886513"/>
              <a:ext cx="1776595" cy="1296637"/>
              <a:chOff x="2555005" y="3886513"/>
              <a:chExt cx="1776595" cy="1296637"/>
            </a:xfrm>
          </p:grpSpPr>
          <p:pic>
            <p:nvPicPr>
              <p:cNvPr id="30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005" y="388652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4363" y="388652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4684" y="3886513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1-column-6-rows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4042" y="388774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" name="Pentagon 43"/>
            <p:cNvSpPr/>
            <p:nvPr/>
          </p:nvSpPr>
          <p:spPr>
            <a:xfrm rot="5400000">
              <a:off x="3142740" y="4576956"/>
              <a:ext cx="1052963" cy="168792"/>
            </a:xfrm>
            <a:prstGeom prst="homePlate">
              <a:avLst/>
            </a:prstGeom>
            <a:solidFill>
              <a:schemeClr val="accent1">
                <a:alpha val="74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/>
            </a:p>
          </p:txBody>
        </p:sp>
        <p:sp>
          <p:nvSpPr>
            <p:cNvPr id="33" name="Shape 1019"/>
            <p:cNvSpPr/>
            <p:nvPr/>
          </p:nvSpPr>
          <p:spPr>
            <a:xfrm rot="5400000">
              <a:off x="3385967" y="4482209"/>
              <a:ext cx="559009" cy="208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 defTabSz="913288"/>
              <a:r>
                <a:rPr lang="en-US" sz="14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Query</a:t>
              </a:r>
              <a:endParaRPr sz="1400" dirty="0"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9603" y="1716706"/>
            <a:ext cx="4645781" cy="4655193"/>
          </a:xfrm>
        </p:spPr>
        <p:txBody>
          <a:bodyPr/>
          <a:lstStyle/>
          <a:p>
            <a:pPr marL="403104" indent="-403104">
              <a:spcBef>
                <a:spcPts val="2398"/>
              </a:spcBef>
              <a:buClr>
                <a:schemeClr val="tx1"/>
              </a:buClr>
              <a:buFont typeface="Arial"/>
              <a:buChar char="•"/>
            </a:pPr>
            <a:r>
              <a:rPr lang="en-US" sz="2698">
                <a:solidFill>
                  <a:schemeClr val="accent1"/>
                </a:solidFill>
              </a:rPr>
              <a:t>BOTH </a:t>
            </a:r>
            <a:r>
              <a:rPr lang="en-US" sz="2698"/>
              <a:t>row and column formats for same table</a:t>
            </a:r>
          </a:p>
          <a:p>
            <a:pPr marL="380724" indent="-380724">
              <a:spcBef>
                <a:spcPts val="2398"/>
              </a:spcBef>
              <a:buFont typeface="Arial"/>
              <a:buChar char="•"/>
            </a:pPr>
            <a:r>
              <a:rPr lang="en-US" sz="2698"/>
              <a:t>Simultaneously active and </a:t>
            </a:r>
            <a:r>
              <a:rPr lang="en-US" sz="2698" err="1"/>
              <a:t>transactionally</a:t>
            </a:r>
            <a:r>
              <a:rPr lang="en-US" sz="2698"/>
              <a:t> consistent</a:t>
            </a:r>
          </a:p>
          <a:p>
            <a:pPr marL="380724" indent="-380724">
              <a:spcBef>
                <a:spcPts val="2398"/>
              </a:spcBef>
              <a:buFont typeface="Arial"/>
              <a:buChar char="•"/>
            </a:pPr>
            <a:r>
              <a:rPr lang="en-US" sz="2698"/>
              <a:t>Analytics &amp; reporting use new in-memory Column format</a:t>
            </a:r>
          </a:p>
          <a:p>
            <a:pPr marL="380724" indent="-380724">
              <a:spcBef>
                <a:spcPts val="2398"/>
              </a:spcBef>
              <a:buFont typeface="Arial"/>
              <a:buChar char="•"/>
            </a:pPr>
            <a:r>
              <a:rPr lang="en-US" sz="2698"/>
              <a:t>OLTP uses proven row format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01" y="407976"/>
            <a:ext cx="11119405" cy="761144"/>
          </a:xfrm>
        </p:spPr>
        <p:txBody>
          <a:bodyPr>
            <a:normAutofit/>
          </a:bodyPr>
          <a:lstStyle/>
          <a:p>
            <a:r>
              <a:rPr lang="en-US" sz="3599">
                <a:solidFill>
                  <a:srgbClr val="FF0000"/>
                </a:solidFill>
              </a:rPr>
              <a:t>Breakthrough: </a:t>
            </a:r>
            <a:r>
              <a:rPr lang="en-US" sz="3599"/>
              <a:t>Dual Format Database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00392" y="95068"/>
            <a:ext cx="1218248" cy="12185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40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624226" y="3624524"/>
            <a:ext cx="0" cy="1188561"/>
          </a:xfrm>
          <a:prstGeom prst="line">
            <a:avLst/>
          </a:prstGeom>
          <a:ln w="28575" cmpd="sng">
            <a:solidFill>
              <a:srgbClr val="F8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82290" y="1545157"/>
            <a:ext cx="1804968" cy="2811519"/>
          </a:xfrm>
          <a:prstGeom prst="roundRect">
            <a:avLst>
              <a:gd name="adj" fmla="val 8788"/>
            </a:avLst>
          </a:prstGeom>
          <a:solidFill>
            <a:srgbClr val="EAEAEA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/>
          </a:p>
        </p:txBody>
      </p:sp>
      <p:sp>
        <p:nvSpPr>
          <p:cNvPr id="36" name="Rounded Rectangle 35"/>
          <p:cNvSpPr/>
          <p:nvPr/>
        </p:nvSpPr>
        <p:spPr>
          <a:xfrm>
            <a:off x="1681977" y="1545157"/>
            <a:ext cx="1804968" cy="2811519"/>
          </a:xfrm>
          <a:prstGeom prst="roundRect">
            <a:avLst>
              <a:gd name="adj" fmla="val 8788"/>
            </a:avLst>
          </a:prstGeom>
          <a:solidFill>
            <a:srgbClr val="EAEAEA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569325" y="4965217"/>
            <a:ext cx="4754" cy="437393"/>
          </a:xfrm>
          <a:prstGeom prst="line">
            <a:avLst/>
          </a:prstGeom>
          <a:ln w="28575" cmpd="sng">
            <a:solidFill>
              <a:srgbClr val="F8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4648" y="4520131"/>
            <a:ext cx="1076491" cy="5383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95973" y="1545157"/>
            <a:ext cx="979066" cy="285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1899"/>
            </a:br>
            <a:r>
              <a:rPr lang="en-US" sz="1899"/>
              <a:t>Buffer Cache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95241" y="1545157"/>
            <a:ext cx="979066" cy="285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99"/>
              <a:t>New In-Memory</a:t>
            </a:r>
            <a:br>
              <a:rPr lang="en-US" sz="1899"/>
            </a:br>
            <a:r>
              <a:rPr lang="en-US" sz="1899"/>
              <a:t>Column Store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95973" y="3286636"/>
            <a:ext cx="979066" cy="285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99"/>
              <a:t>SALES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1632" y="3330718"/>
            <a:ext cx="979066" cy="285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99"/>
              <a:t>SALES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95973" y="3700590"/>
            <a:ext cx="979066" cy="6560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99"/>
              <a:t>Row</a:t>
            </a:r>
          </a:p>
          <a:p>
            <a:pPr algn="ctr">
              <a:lnSpc>
                <a:spcPct val="90000"/>
              </a:lnSpc>
            </a:pPr>
            <a:r>
              <a:rPr lang="en-US" sz="1899"/>
              <a:t>Format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01632" y="3700590"/>
            <a:ext cx="979066" cy="6560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99"/>
              <a:t>Column</a:t>
            </a:r>
          </a:p>
          <a:p>
            <a:pPr algn="ctr">
              <a:lnSpc>
                <a:spcPct val="90000"/>
              </a:lnSpc>
            </a:pPr>
            <a:r>
              <a:rPr lang="en-US" sz="1899"/>
              <a:t>Format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003707" y="3624522"/>
            <a:ext cx="124243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03707" y="2103166"/>
            <a:ext cx="124243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98960" y="2103166"/>
            <a:ext cx="124243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98259" y="3624522"/>
            <a:ext cx="124243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61742" y="4794066"/>
            <a:ext cx="453890" cy="0"/>
          </a:xfrm>
          <a:prstGeom prst="line">
            <a:avLst/>
          </a:prstGeom>
          <a:ln w="28575" cmpd="sng">
            <a:solidFill>
              <a:srgbClr val="F8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20642" y="4794066"/>
            <a:ext cx="508338" cy="0"/>
          </a:xfrm>
          <a:prstGeom prst="line">
            <a:avLst/>
          </a:prstGeom>
          <a:ln w="28575" cmpd="sng">
            <a:solidFill>
              <a:srgbClr val="F8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2"/>
          </p:cNvCxnSpPr>
          <p:nvPr/>
        </p:nvCxnSpPr>
        <p:spPr>
          <a:xfrm flipH="1">
            <a:off x="2580754" y="4356675"/>
            <a:ext cx="4754" cy="437393"/>
          </a:xfrm>
          <a:prstGeom prst="line">
            <a:avLst/>
          </a:prstGeom>
          <a:ln w="28575" cmpd="sng">
            <a:solidFill>
              <a:srgbClr val="F8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15558" y="2664281"/>
            <a:ext cx="390497" cy="0"/>
          </a:xfrm>
          <a:prstGeom prst="straightConnector1">
            <a:avLst/>
          </a:prstGeom>
          <a:ln w="38100" cmpd="sng">
            <a:solidFill>
              <a:srgbClr val="F8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511408" y="2749740"/>
            <a:ext cx="390497" cy="0"/>
          </a:xfrm>
          <a:prstGeom prst="straightConnector1">
            <a:avLst/>
          </a:prstGeom>
          <a:ln w="38100" cmpd="sng">
            <a:solidFill>
              <a:srgbClr val="F8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reditcar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0" y="2448940"/>
            <a:ext cx="874505" cy="5825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761" y="2159269"/>
            <a:ext cx="1394827" cy="90742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729916" y="2168381"/>
            <a:ext cx="1734776" cy="1243419"/>
            <a:chOff x="2707411" y="2920181"/>
            <a:chExt cx="1534705" cy="1296637"/>
          </a:xfrm>
        </p:grpSpPr>
        <p:pic>
          <p:nvPicPr>
            <p:cNvPr id="46" name="1-column-6-row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7411" y="292019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1-column-6-row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0507" y="292019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1-column-6-row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8360" y="2920181"/>
              <a:ext cx="45755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1-column-6-row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4559" y="2921417"/>
              <a:ext cx="457557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" name="Group 56"/>
          <p:cNvGrpSpPr/>
          <p:nvPr/>
        </p:nvGrpSpPr>
        <p:grpSpPr>
          <a:xfrm>
            <a:off x="3720869" y="2173188"/>
            <a:ext cx="1714281" cy="1220211"/>
            <a:chOff x="2555005" y="3886513"/>
            <a:chExt cx="1776595" cy="1296637"/>
          </a:xfrm>
        </p:grpSpPr>
        <p:grpSp>
          <p:nvGrpSpPr>
            <p:cNvPr id="58" name="Group 57"/>
            <p:cNvGrpSpPr/>
            <p:nvPr/>
          </p:nvGrpSpPr>
          <p:grpSpPr>
            <a:xfrm>
              <a:off x="2555005" y="3886513"/>
              <a:ext cx="1776595" cy="1296637"/>
              <a:chOff x="2555005" y="3886513"/>
              <a:chExt cx="1776595" cy="1296637"/>
            </a:xfrm>
          </p:grpSpPr>
          <p:pic>
            <p:nvPicPr>
              <p:cNvPr id="61" name="1-column-6-rows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005" y="388652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1-column-6-rows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4363" y="388652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1-column-6-rows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4684" y="3886513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1-column-6-rows.pn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4042" y="3887749"/>
                <a:ext cx="457558" cy="1295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9" name="Pentagon 58"/>
            <p:cNvSpPr/>
            <p:nvPr/>
          </p:nvSpPr>
          <p:spPr>
            <a:xfrm rot="5400000">
              <a:off x="3189544" y="4575013"/>
              <a:ext cx="943837" cy="184310"/>
            </a:xfrm>
            <a:prstGeom prst="homePlate">
              <a:avLst/>
            </a:prstGeom>
            <a:solidFill>
              <a:schemeClr val="accent1">
                <a:alpha val="74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/>
            </a:p>
          </p:txBody>
        </p:sp>
      </p:grpSp>
      <p:sp>
        <p:nvSpPr>
          <p:cNvPr id="65" name="Pentagon 64"/>
          <p:cNvSpPr/>
          <p:nvPr/>
        </p:nvSpPr>
        <p:spPr>
          <a:xfrm>
            <a:off x="1728775" y="2451314"/>
            <a:ext cx="888207" cy="177846"/>
          </a:xfrm>
          <a:prstGeom prst="homePlate">
            <a:avLst/>
          </a:prstGeom>
          <a:solidFill>
            <a:schemeClr val="accent1">
              <a:alpha val="74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35A82A-C286-2E48-A57F-43C536A0AB9F}"/>
              </a:ext>
            </a:extLst>
          </p:cNvPr>
          <p:cNvGrpSpPr/>
          <p:nvPr/>
        </p:nvGrpSpPr>
        <p:grpSpPr>
          <a:xfrm>
            <a:off x="2827365" y="5281702"/>
            <a:ext cx="1415935" cy="1141687"/>
            <a:chOff x="2808224" y="5428488"/>
            <a:chExt cx="1416304" cy="11419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A0002E-C3CD-9448-BA28-71920780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224" y="5428488"/>
              <a:ext cx="1416304" cy="1141984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0CCECE4-BBB9-484F-8DF2-A238A183ACC4}"/>
                </a:ext>
              </a:extLst>
            </p:cNvPr>
            <p:cNvGrpSpPr/>
            <p:nvPr/>
          </p:nvGrpSpPr>
          <p:grpSpPr>
            <a:xfrm>
              <a:off x="3090672" y="5573155"/>
              <a:ext cx="879681" cy="882510"/>
              <a:chOff x="2710766" y="1696098"/>
              <a:chExt cx="1533907" cy="147771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FC377B-FD59-794C-88B9-5522011CFD9A}"/>
                  </a:ext>
                </a:extLst>
              </p:cNvPr>
              <p:cNvSpPr txBox="1"/>
              <p:nvPr/>
            </p:nvSpPr>
            <p:spPr>
              <a:xfrm>
                <a:off x="3060000" y="1696098"/>
                <a:ext cx="774572" cy="382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dirty="0">
                    <a:solidFill>
                      <a:schemeClr val="bg1"/>
                    </a:solidFill>
                  </a:rPr>
                  <a:t>SALES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349AC72-6143-C44A-BA33-15A7D3C9E736}"/>
                  </a:ext>
                </a:extLst>
              </p:cNvPr>
              <p:cNvGrpSpPr/>
              <p:nvPr/>
            </p:nvGrpSpPr>
            <p:grpSpPr>
              <a:xfrm>
                <a:off x="2710766" y="1877849"/>
                <a:ext cx="1533907" cy="1295962"/>
                <a:chOff x="2707411" y="2920181"/>
                <a:chExt cx="1534705" cy="1296637"/>
              </a:xfrm>
            </p:grpSpPr>
            <p:pic>
              <p:nvPicPr>
                <p:cNvPr id="69" name="1-column-6-rows.png">
                  <a:extLst>
                    <a:ext uri="{FF2B5EF4-FFF2-40B4-BE49-F238E27FC236}">
                      <a16:creationId xmlns:a16="http://schemas.microsoft.com/office/drawing/2014/main" id="{9741A9F5-8411-804D-A70F-D6EA516A9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411" y="2920197"/>
                  <a:ext cx="457557" cy="12954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" name="1-column-6-rows.png">
                  <a:extLst>
                    <a:ext uri="{FF2B5EF4-FFF2-40B4-BE49-F238E27FC236}">
                      <a16:creationId xmlns:a16="http://schemas.microsoft.com/office/drawing/2014/main" id="{B2E9482C-9B08-B349-8073-72315B858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0507" y="2920197"/>
                  <a:ext cx="457557" cy="12954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" name="1-column-6-rows.png">
                  <a:extLst>
                    <a:ext uri="{FF2B5EF4-FFF2-40B4-BE49-F238E27FC236}">
                      <a16:creationId xmlns:a16="http://schemas.microsoft.com/office/drawing/2014/main" id="{B836C951-9642-D141-88DB-B4807D056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8360" y="2920181"/>
                  <a:ext cx="457558" cy="12954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2" name="1-column-6-rows.png">
                  <a:extLst>
                    <a:ext uri="{FF2B5EF4-FFF2-40B4-BE49-F238E27FC236}">
                      <a16:creationId xmlns:a16="http://schemas.microsoft.com/office/drawing/2014/main" id="{62358A28-277D-4E49-8DAA-F2E4BDB84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4559" y="2921417"/>
                  <a:ext cx="457557" cy="12954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728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816133" y="800488"/>
            <a:ext cx="11122302" cy="8885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91398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3598" dirty="0">
                <a:latin typeface="Georgia" panose="02040502050405020303" pitchFamily="18" charset="0"/>
                <a:ea typeface="+mj-ea"/>
                <a:cs typeface="+mj-cs"/>
              </a:rPr>
              <a:t>In-Memory Area: </a:t>
            </a:r>
            <a:r>
              <a:rPr lang="en-US" sz="3598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rPr>
              <a:t>Static Area within SGA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561176" y="1648754"/>
            <a:ext cx="5574502" cy="4417298"/>
            <a:chOff x="1650570" y="1905001"/>
            <a:chExt cx="8887685" cy="4076700"/>
          </a:xfrm>
        </p:grpSpPr>
        <p:sp>
          <p:nvSpPr>
            <p:cNvPr id="10" name="Rounded Rectangle 9"/>
            <p:cNvSpPr/>
            <p:nvPr/>
          </p:nvSpPr>
          <p:spPr>
            <a:xfrm>
              <a:off x="1650570" y="1905001"/>
              <a:ext cx="8887685" cy="4076700"/>
            </a:xfrm>
            <a:prstGeom prst="round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endParaRPr lang="en-US" sz="2398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6808" y="2045540"/>
              <a:ext cx="6729582" cy="492150"/>
            </a:xfrm>
            <a:prstGeom prst="rect">
              <a:avLst/>
            </a:prstGeom>
            <a:noFill/>
          </p:spPr>
          <p:txBody>
            <a:bodyPr wrap="square" lIns="162448" tIns="81223" rIns="162448" bIns="81223" rtlCol="0">
              <a:spAutoFit/>
            </a:bodyPr>
            <a:lstStyle/>
            <a:p>
              <a:r>
                <a:rPr lang="en-US" sz="2399" dirty="0">
                  <a:solidFill>
                    <a:srgbClr val="000000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System Global Area SGA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8438" y="2730501"/>
              <a:ext cx="2133044" cy="106044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Buffer Cache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837430" y="2730501"/>
              <a:ext cx="2133044" cy="95250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Shared Pool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2622" y="2730501"/>
              <a:ext cx="2133044" cy="95250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Log Buffer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167801" y="4286306"/>
              <a:ext cx="2133044" cy="952500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Large Pool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85946" y="3919993"/>
              <a:ext cx="2680405" cy="179816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In-Memory Area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75531" y="4397070"/>
              <a:ext cx="2002347" cy="834887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62448" tIns="81223" rIns="162448" bIns="81223" rtlCol="0" anchor="ctr"/>
            <a:lstStyle/>
            <a:p>
              <a:pPr algn="ctr"/>
              <a:r>
                <a:rPr lang="en-US" sz="2398" dirty="0"/>
                <a:t>Other </a:t>
              </a:r>
            </a:p>
          </p:txBody>
        </p:sp>
      </p:grpSp>
      <p:sp>
        <p:nvSpPr>
          <p:cNvPr id="20" name="Text Placeholder 7"/>
          <p:cNvSpPr>
            <a:spLocks noGrp="1"/>
          </p:cNvSpPr>
          <p:nvPr>
            <p:ph type="body" sz="half" idx="4294967295"/>
          </p:nvPr>
        </p:nvSpPr>
        <p:spPr>
          <a:xfrm>
            <a:off x="6991119" y="1632420"/>
            <a:ext cx="4927903" cy="45120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063" indent="-457063"/>
            <a:r>
              <a:rPr lang="en-US" sz="2665" dirty="0"/>
              <a:t>Contains data in the new In-Memory Columnar Format  </a:t>
            </a:r>
          </a:p>
          <a:p>
            <a:pPr marL="457063" indent="-457063"/>
            <a:r>
              <a:rPr lang="en-US" sz="2665" dirty="0"/>
              <a:t>Controlled by INMEMORY_SIZE</a:t>
            </a:r>
            <a:br>
              <a:rPr lang="en-US" sz="2665" dirty="0"/>
            </a:br>
            <a:r>
              <a:rPr lang="en-US" sz="2665" dirty="0"/>
              <a:t>parameter</a:t>
            </a:r>
          </a:p>
          <a:p>
            <a:pPr marL="641158" lvl="1" indent="-171399">
              <a:buFont typeface="System Font Regular"/>
              <a:buChar char="-"/>
            </a:pPr>
            <a:r>
              <a:rPr lang="en-US" sz="2132" dirty="0"/>
              <a:t>Minimum size of 100MB </a:t>
            </a:r>
          </a:p>
          <a:p>
            <a:pPr marL="457063" indent="-457063"/>
            <a:r>
              <a:rPr lang="en-US" sz="2665"/>
              <a:t>Can be re-sized larger while database is running (12.2)</a:t>
            </a:r>
            <a:endParaRPr lang="en-US" sz="2665" dirty="0"/>
          </a:p>
          <a:p>
            <a:pPr marL="457063" indent="-457063"/>
            <a:r>
              <a:rPr lang="en-US" sz="2665" dirty="0"/>
              <a:t>SGA_TARGET must be large</a:t>
            </a:r>
            <a:br>
              <a:rPr lang="en-US" sz="2665" dirty="0"/>
            </a:br>
            <a:r>
              <a:rPr lang="en-US" sz="2665" dirty="0"/>
              <a:t>enough to accommodate In-Memory area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>
          <a:xfrm>
            <a:off x="11276251" y="6554620"/>
            <a:ext cx="381562" cy="18278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r" defTabSz="914019">
              <a:defRPr/>
            </a:pPr>
            <a:fld id="{C51EAA63-D034-42AE-91FA-B13B9518C7BE}" type="slidenum">
              <a:rPr lang="en-US" sz="800"/>
              <a:pPr algn="r" defTabSz="914019">
                <a:defRPr/>
              </a:pPr>
              <a:t>38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6014167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6216" y="1830754"/>
            <a:ext cx="10365994" cy="4143560"/>
          </a:xfrm>
          <a:prstGeom prst="rect">
            <a:avLst/>
          </a:prstGeom>
          <a:gradFill flip="none" rotWithShape="1">
            <a:gsLst>
              <a:gs pos="0">
                <a:srgbClr val="DEDEDE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6" tIns="609232" rIns="121846" bIns="60923" anchor="t"/>
          <a:lstStyle/>
          <a:p>
            <a:pPr marL="304609" indent="-224225" defTabSz="304609" eaLnBrk="0" hangingPunct="0">
              <a:spcAft>
                <a:spcPts val="1600"/>
              </a:spcAft>
              <a:buClr>
                <a:srgbClr val="FF0000"/>
              </a:buClr>
              <a:buSzPct val="85000"/>
              <a:buFont typeface="Wingdings" pitchFamily="2" charset="2"/>
              <a:buChar char="§"/>
            </a:pPr>
            <a:endParaRPr lang="en-US" sz="2398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227" name="Title 1"/>
          <p:cNvSpPr>
            <a:spLocks noGrp="1"/>
          </p:cNvSpPr>
          <p:nvPr>
            <p:ph type="title"/>
          </p:nvPr>
        </p:nvSpPr>
        <p:spPr>
          <a:xfrm>
            <a:off x="745814" y="661130"/>
            <a:ext cx="11122302" cy="765510"/>
          </a:xfrm>
        </p:spPr>
        <p:txBody>
          <a:bodyPr>
            <a:normAutofit/>
          </a:bodyPr>
          <a:lstStyle/>
          <a:p>
            <a:r>
              <a:rPr lang="en-US" sz="3599" dirty="0">
                <a:cs typeface="Arial" charset="0"/>
              </a:rPr>
              <a:t>Oracle In-Memory: Simple to Implement</a:t>
            </a:r>
          </a:p>
        </p:txBody>
      </p:sp>
      <p:sp>
        <p:nvSpPr>
          <p:cNvPr id="52228" name="Content Placeholder 2"/>
          <p:cNvSpPr>
            <a:spLocks noGrp="1"/>
          </p:cNvSpPr>
          <p:nvPr>
            <p:ph idx="4294967295"/>
          </p:nvPr>
        </p:nvSpPr>
        <p:spPr>
          <a:xfrm>
            <a:off x="1189847" y="2014695"/>
            <a:ext cx="9933109" cy="4417298"/>
          </a:xfrm>
        </p:spPr>
        <p:txBody>
          <a:bodyPr/>
          <a:lstStyle/>
          <a:p>
            <a:pPr marL="463258" lvl="1" indent="-463258">
              <a:buFont typeface="Arial" charset="0"/>
              <a:buAutoNum type="arabicPeriod"/>
            </a:pPr>
            <a:r>
              <a:rPr lang="en-US" sz="3198" dirty="0">
                <a:ea typeface="Arial" charset="0"/>
              </a:rPr>
              <a:t>Configure Memory Capacity</a:t>
            </a:r>
          </a:p>
          <a:p>
            <a:pPr marL="687182" lvl="2" indent="-220597">
              <a:buClr>
                <a:schemeClr val="tx1"/>
              </a:buClr>
            </a:pPr>
            <a:r>
              <a:rPr lang="en-US" sz="3198" dirty="0">
                <a:latin typeface="Courier New" pitchFamily="49" charset="0"/>
                <a:ea typeface="ＭＳ Ｐゴシック" charset="0"/>
                <a:cs typeface="Courier New" pitchFamily="49" charset="0"/>
              </a:rPr>
              <a:t>inmemory_size = XXX GB</a:t>
            </a:r>
          </a:p>
          <a:p>
            <a:pPr marL="463258" lvl="2" indent="-463258"/>
            <a:endParaRPr lang="en-US" sz="3198" dirty="0">
              <a:latin typeface="Times New Roman" charset="0"/>
              <a:ea typeface="ＭＳ Ｐゴシック" charset="0"/>
              <a:cs typeface="Times New Roman" charset="0"/>
            </a:endParaRPr>
          </a:p>
          <a:p>
            <a:pPr marL="463258" lvl="1" indent="-463258">
              <a:buFont typeface="Arial" charset="0"/>
              <a:buAutoNum type="arabicPeriod"/>
            </a:pPr>
            <a:r>
              <a:rPr lang="en-US" sz="3198" dirty="0">
                <a:ea typeface="Arial" charset="0"/>
              </a:rPr>
              <a:t>Configure tables or partitions to be in memory</a:t>
            </a:r>
          </a:p>
          <a:p>
            <a:pPr marL="687182" lvl="2" indent="-220597">
              <a:buClr>
                <a:schemeClr val="tx1"/>
              </a:buClr>
              <a:tabLst>
                <a:tab pos="461824" algn="l"/>
              </a:tabLst>
            </a:pPr>
            <a:r>
              <a:rPr lang="en-US" sz="3198" dirty="0">
                <a:latin typeface="Courier New" pitchFamily="49" charset="0"/>
                <a:ea typeface="ＭＳ Ｐゴシック" charset="0"/>
                <a:cs typeface="Courier New" pitchFamily="49" charset="0"/>
              </a:rPr>
              <a:t>alter table | partition  …  </a:t>
            </a:r>
            <a:r>
              <a:rPr lang="en-US" sz="3198" b="1" dirty="0">
                <a:latin typeface="Courier New" pitchFamily="49" charset="0"/>
                <a:ea typeface="ＭＳ Ｐゴシック" charset="0"/>
                <a:cs typeface="Courier New" pitchFamily="49" charset="0"/>
              </a:rPr>
              <a:t>inmemory</a:t>
            </a:r>
            <a:r>
              <a:rPr lang="en-US" sz="3198" dirty="0">
                <a:latin typeface="Courier New" pitchFamily="49" charset="0"/>
                <a:ea typeface="ＭＳ Ｐゴシック" charset="0"/>
                <a:cs typeface="Courier New" pitchFamily="49" charset="0"/>
              </a:rPr>
              <a:t>;</a:t>
            </a:r>
          </a:p>
          <a:p>
            <a:pPr marL="463258" lvl="2" indent="-463258"/>
            <a:endParaRPr lang="en-US" sz="3198" dirty="0">
              <a:latin typeface="Arial" charset="0"/>
              <a:ea typeface="Arial" charset="0"/>
              <a:cs typeface="Arial" charset="0"/>
            </a:endParaRPr>
          </a:p>
          <a:p>
            <a:pPr marL="463258" lvl="1" indent="-463258">
              <a:buFont typeface="+mj-lt"/>
              <a:buAutoNum type="arabicPeriod"/>
            </a:pPr>
            <a:r>
              <a:rPr lang="en-US" sz="3198" dirty="0">
                <a:ea typeface="Arial" charset="0"/>
              </a:rPr>
              <a:t>Later drop analytic indexes to speed up OLTP</a:t>
            </a:r>
          </a:p>
        </p:txBody>
      </p:sp>
    </p:spTree>
    <p:extLst>
      <p:ext uri="{BB962C8B-B14F-4D97-AF65-F5344CB8AC3E}">
        <p14:creationId xmlns:p14="http://schemas.microsoft.com/office/powerpoint/2010/main" val="2327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6E1649-D7AD-344B-AFE2-33772BA3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F6DC83-F56F-3E4F-91DD-51ACE9D9FB48}"/>
              </a:ext>
            </a:extLst>
          </p:cNvPr>
          <p:cNvSpPr txBox="1"/>
          <p:nvPr/>
        </p:nvSpPr>
        <p:spPr>
          <a:xfrm>
            <a:off x="3275730" y="2300748"/>
            <a:ext cx="5471652" cy="2344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/>
              <a:t>MultiTenant</a:t>
            </a:r>
            <a:endParaRPr lang="es-ES" sz="4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Multimodel</a:t>
            </a:r>
            <a:r>
              <a:rPr lang="es-ES" sz="4000" dirty="0">
                <a:solidFill>
                  <a:schemeClr val="bg1">
                    <a:lumMod val="85000"/>
                  </a:schemeClr>
                </a:solidFill>
              </a:rPr>
              <a:t> - JSON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bg1">
                    <a:lumMod val="85000"/>
                  </a:schemeClr>
                </a:solidFill>
              </a:rPr>
              <a:t>InMemory</a:t>
            </a:r>
            <a:endParaRPr lang="es-ES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1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6E1649-D7AD-344B-AFE2-33772BA3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F6DC83-F56F-3E4F-91DD-51ACE9D9FB48}"/>
              </a:ext>
            </a:extLst>
          </p:cNvPr>
          <p:cNvSpPr txBox="1"/>
          <p:nvPr/>
        </p:nvSpPr>
        <p:spPr>
          <a:xfrm>
            <a:off x="2715290" y="2993923"/>
            <a:ext cx="7936233" cy="16518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dirty="0" err="1"/>
              <a:t>MultiTenant</a:t>
            </a:r>
            <a:r>
              <a:rPr lang="es-ES" sz="4000" dirty="0"/>
              <a:t> + </a:t>
            </a:r>
            <a:r>
              <a:rPr lang="es-ES" sz="4000" dirty="0" err="1"/>
              <a:t>MultiModel</a:t>
            </a:r>
            <a:r>
              <a:rPr lang="es-ES" sz="4000" dirty="0"/>
              <a:t> JSON + </a:t>
            </a:r>
            <a:r>
              <a:rPr lang="es-ES" sz="4000" dirty="0" err="1"/>
              <a:t>InMemory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127387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85800" y="2294241"/>
            <a:ext cx="11049000" cy="39624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232" y="349627"/>
            <a:ext cx="10901767" cy="1325563"/>
          </a:xfrm>
        </p:spPr>
        <p:txBody>
          <a:bodyPr/>
          <a:lstStyle/>
          <a:p>
            <a:r>
              <a:rPr lang="en-US" altLang="ja-JP" sz="4000" dirty="0"/>
              <a:t>Strategy: Oracle Database as a Document Store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41</a:t>
            </a:fld>
            <a:endParaRPr lang="uk-UA" dirty="0">
              <a:solidFill>
                <a:srgbClr val="5F5F5F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82676" y="1729091"/>
            <a:ext cx="7832724" cy="1022350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ja-JP" sz="3200" dirty="0"/>
              <a:t>Built on Foundation of Oracle 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3000" y="2751442"/>
            <a:ext cx="10287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</a:rPr>
              <a:t>Transactions and consistency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  <a:latin typeface="Calibri"/>
              </a:rPr>
              <a:t>Advanced SQL engine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  <a:latin typeface="Calibri"/>
              </a:rPr>
              <a:t>Enterprise-Grade High Availability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  <a:latin typeface="Calibri"/>
              </a:rPr>
              <a:t>Enterprise-Grade Security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  <a:latin typeface="Calibri"/>
              </a:rPr>
              <a:t>Scalability and Performance: </a:t>
            </a:r>
            <a:r>
              <a:rPr lang="en-US" sz="2800" dirty="0" err="1">
                <a:solidFill>
                  <a:srgbClr val="5F5F5F"/>
                </a:solidFill>
                <a:latin typeface="Calibri"/>
              </a:rPr>
              <a:t>Exadata</a:t>
            </a:r>
            <a:r>
              <a:rPr lang="en-US" sz="2800" dirty="0">
                <a:solidFill>
                  <a:srgbClr val="5F5F5F"/>
                </a:solidFill>
                <a:latin typeface="Calibri"/>
              </a:rPr>
              <a:t> and Real Application Clusters 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>
                <a:solidFill>
                  <a:srgbClr val="5F5F5F"/>
                </a:solidFill>
                <a:latin typeface="Calibri"/>
              </a:rPr>
              <a:t>Oracle Public Cloud Infrastructure</a:t>
            </a:r>
          </a:p>
          <a:p>
            <a:pPr marL="285750" indent="-285750">
              <a:buSzPct val="95000"/>
              <a:buFont typeface="Arial"/>
              <a:buChar char="•"/>
            </a:pPr>
            <a:r>
              <a:rPr lang="en-US" sz="2800" dirty="0" err="1">
                <a:solidFill>
                  <a:srgbClr val="5F5F5F"/>
                </a:solidFill>
                <a:latin typeface="Calibri"/>
              </a:rPr>
              <a:t>Sharding</a:t>
            </a:r>
            <a:endParaRPr lang="en-US" sz="2800" dirty="0">
              <a:solidFill>
                <a:srgbClr val="5F5F5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2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Oracle Database: A multi-model platform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32740" y="1968846"/>
            <a:ext cx="6407975" cy="4419600"/>
          </a:xfrm>
        </p:spPr>
        <p:txBody>
          <a:bodyPr/>
          <a:lstStyle/>
          <a:p>
            <a:pPr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Oracle Database supports multi-model persistence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Relational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XML 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JSON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Text</a:t>
            </a:r>
          </a:p>
          <a:p>
            <a:pPr lvl="1"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Graph &amp; Spatial</a:t>
            </a:r>
          </a:p>
          <a:p>
            <a:pPr>
              <a:buClr>
                <a:srgbClr val="5F5F5F">
                  <a:lumMod val="60000"/>
                  <a:lumOff val="40000"/>
                </a:srgbClr>
              </a:buClr>
            </a:pPr>
            <a:r>
              <a:rPr lang="en-US" altLang="ja-JP" dirty="0">
                <a:solidFill>
                  <a:srgbClr val="5F5F5F"/>
                </a:solidFill>
              </a:rPr>
              <a:t>Oracle Database provides integrated access to all database objects</a:t>
            </a:r>
          </a:p>
          <a:p>
            <a:endParaRPr kumimoji="1" lang="ja-JP" alt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/>
          <a:srcRect l="15772" r="8270"/>
          <a:stretch/>
        </p:blipFill>
        <p:spPr>
          <a:xfrm>
            <a:off x="7290633" y="2055740"/>
            <a:ext cx="3505151" cy="4128861"/>
          </a:xfrm>
          <a:prstGeom prst="rect">
            <a:avLst/>
          </a:prstGeom>
        </p:spPr>
      </p:pic>
      <p:sp>
        <p:nvSpPr>
          <p:cNvPr id="43" name="Content Placeholder 6"/>
          <p:cNvSpPr txBox="1">
            <a:spLocks/>
          </p:cNvSpPr>
          <p:nvPr/>
        </p:nvSpPr>
        <p:spPr>
          <a:xfrm>
            <a:off x="6248557" y="2590801"/>
            <a:ext cx="4114647" cy="1981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228591" indent="-22859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502899" lvl="1" indent="-22859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/>
            </a:lvl2pPr>
            <a:lvl3pPr marL="731489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/>
            </a:lvl3pPr>
            <a:lvl4pPr marL="960080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</a:lvl4pPr>
            <a:lvl5pPr marL="1188671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5pPr>
            <a:lvl6pPr marL="1417261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6pPr>
            <a:lvl7pPr marL="1645852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7pPr>
            <a:lvl8pPr marL="1874441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8pPr>
            <a:lvl9pPr marL="2103032" indent="-182872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>
              <a:buClr>
                <a:srgbClr val="5F5F5F">
                  <a:lumMod val="60000"/>
                  <a:lumOff val="40000"/>
                </a:srgbClr>
              </a:buClr>
            </a:pP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Transactions and consistency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740" y="2285999"/>
            <a:ext cx="7011061" cy="3657601"/>
          </a:xfrm>
        </p:spPr>
        <p:txBody>
          <a:bodyPr/>
          <a:lstStyle/>
          <a:p>
            <a:r>
              <a:rPr kumimoji="1" lang="en-US" altLang="ja-JP" dirty="0"/>
              <a:t>ACID transactions by default</a:t>
            </a:r>
          </a:p>
          <a:p>
            <a:pPr lvl="1"/>
            <a:r>
              <a:rPr kumimoji="1" lang="en-US" altLang="ja-JP" dirty="0"/>
              <a:t>Transactions across multiple documents and multiple collections</a:t>
            </a:r>
          </a:p>
          <a:p>
            <a:pPr lvl="2"/>
            <a:r>
              <a:rPr kumimoji="1" lang="en-US" altLang="ja-JP" dirty="0"/>
              <a:t>No hand-coding of two-phase commit required</a:t>
            </a:r>
          </a:p>
          <a:p>
            <a:r>
              <a:rPr kumimoji="1" lang="en-US" altLang="ja-JP" dirty="0"/>
              <a:t>Read consistency by default</a:t>
            </a:r>
          </a:p>
          <a:p>
            <a:pPr lvl="1"/>
            <a:r>
              <a:rPr kumimoji="1" lang="en-US" altLang="ja-JP" dirty="0"/>
              <a:t>Unique multi-version read consistency model ensures that read queries and updates queries run simultaneously, without blocking and with consistent results	 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43</a:t>
            </a:fld>
            <a:endParaRPr lang="uk-UA" dirty="0"/>
          </a:p>
        </p:txBody>
      </p:sp>
      <p:pic>
        <p:nvPicPr>
          <p:cNvPr id="29" name="Picture 28" descr="ic-Consultation-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10" y="3676352"/>
            <a:ext cx="1679282" cy="1396251"/>
          </a:xfrm>
          <a:prstGeom prst="rect">
            <a:avLst/>
          </a:prstGeom>
        </p:spPr>
      </p:pic>
      <p:grpSp>
        <p:nvGrpSpPr>
          <p:cNvPr id="30" name="Group 166"/>
          <p:cNvGrpSpPr/>
          <p:nvPr/>
        </p:nvGrpSpPr>
        <p:grpSpPr>
          <a:xfrm>
            <a:off x="8906268" y="2992370"/>
            <a:ext cx="1484506" cy="524732"/>
            <a:chOff x="6415303" y="3618184"/>
            <a:chExt cx="899896" cy="547414"/>
          </a:xfrm>
        </p:grpSpPr>
        <p:sp>
          <p:nvSpPr>
            <p:cNvPr id="31" name="Rectangle 30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3" name="Group 166"/>
          <p:cNvGrpSpPr/>
          <p:nvPr/>
        </p:nvGrpSpPr>
        <p:grpSpPr>
          <a:xfrm>
            <a:off x="8906268" y="3521301"/>
            <a:ext cx="1484506" cy="524732"/>
            <a:chOff x="6415303" y="3618184"/>
            <a:chExt cx="899896" cy="5474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6" name="Group 166"/>
          <p:cNvGrpSpPr/>
          <p:nvPr/>
        </p:nvGrpSpPr>
        <p:grpSpPr>
          <a:xfrm>
            <a:off x="8906268" y="4050233"/>
            <a:ext cx="1484506" cy="524732"/>
            <a:chOff x="6415303" y="3618184"/>
            <a:chExt cx="899896" cy="547414"/>
          </a:xfrm>
        </p:grpSpPr>
        <p:sp>
          <p:nvSpPr>
            <p:cNvPr id="57" name="Rectangle 56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9" name="Group 166"/>
          <p:cNvGrpSpPr/>
          <p:nvPr/>
        </p:nvGrpSpPr>
        <p:grpSpPr>
          <a:xfrm>
            <a:off x="8906268" y="4579164"/>
            <a:ext cx="1484506" cy="524732"/>
            <a:chOff x="6415303" y="3618184"/>
            <a:chExt cx="899896" cy="547414"/>
          </a:xfrm>
        </p:grpSpPr>
        <p:sp>
          <p:nvSpPr>
            <p:cNvPr id="70" name="Rectangle 69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2" name="Group 166"/>
          <p:cNvGrpSpPr/>
          <p:nvPr/>
        </p:nvGrpSpPr>
        <p:grpSpPr>
          <a:xfrm>
            <a:off x="8906268" y="5108095"/>
            <a:ext cx="1484506" cy="524732"/>
            <a:chOff x="6415303" y="3618184"/>
            <a:chExt cx="899896" cy="547414"/>
          </a:xfrm>
        </p:grpSpPr>
        <p:sp>
          <p:nvSpPr>
            <p:cNvPr id="83" name="Rectangle 82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5" name="Rectangle 94"/>
          <p:cNvSpPr/>
          <p:nvPr/>
        </p:nvSpPr>
        <p:spPr bwMode="auto">
          <a:xfrm>
            <a:off x="8905521" y="2830055"/>
            <a:ext cx="1485480" cy="168546"/>
          </a:xfrm>
          <a:prstGeom prst="rect">
            <a:avLst/>
          </a:prstGeom>
          <a:ln w="19050">
            <a:solidFill>
              <a:schemeClr val="accent5"/>
            </a:solidFill>
            <a:headEnd type="oval" w="med" len="med"/>
            <a:tailEnd type="triangle" w="med" len="med"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58723" indent="-158723" algn="ctr" defTabSz="1218987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</a:pPr>
            <a:endParaRPr lang="en-US" sz="2700" b="1" dirty="0">
              <a:latin typeface="Arial" charset="0"/>
            </a:endParaRPr>
          </a:p>
        </p:txBody>
      </p:sp>
      <p:grpSp>
        <p:nvGrpSpPr>
          <p:cNvPr id="96" name="Group 166"/>
          <p:cNvGrpSpPr/>
          <p:nvPr/>
        </p:nvGrpSpPr>
        <p:grpSpPr>
          <a:xfrm>
            <a:off x="10498185" y="4050473"/>
            <a:ext cx="1484505" cy="524733"/>
            <a:chOff x="6415303" y="3618184"/>
            <a:chExt cx="899896" cy="547414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15303" y="3618184"/>
              <a:ext cx="899896" cy="547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latin typeface="Arial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6489090" y="3724840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 bwMode="auto">
            <a:xfrm>
              <a:off x="6489090" y="3808981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>
              <a:off x="6489090" y="3893123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>
              <a:off x="6489090" y="3977264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 bwMode="auto">
            <a:xfrm>
              <a:off x="6489090" y="4061405"/>
              <a:ext cx="768725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 bwMode="auto">
            <a:xfrm rot="5400000" flipH="1" flipV="1">
              <a:off x="644847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 flipH="1" flipV="1">
              <a:off x="6622639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 bwMode="auto">
            <a:xfrm rot="5400000" flipH="1" flipV="1">
              <a:off x="679680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auto">
            <a:xfrm rot="5400000" flipH="1" flipV="1">
              <a:off x="6956461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 rot="5400000" flipH="1" flipV="1">
              <a:off x="7087087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 rot="5400000" flipH="1" flipV="1">
              <a:off x="6317845" y="3899326"/>
              <a:ext cx="338328" cy="0"/>
            </a:xfrm>
            <a:prstGeom prst="line">
              <a:avLst/>
            </a:prstGeom>
            <a:noFill/>
            <a:ln w="63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9" name="Group 120"/>
          <p:cNvGrpSpPr/>
          <p:nvPr/>
        </p:nvGrpSpPr>
        <p:grpSpPr>
          <a:xfrm>
            <a:off x="7602925" y="3775026"/>
            <a:ext cx="2692548" cy="1271308"/>
            <a:chOff x="146235" y="2583310"/>
            <a:chExt cx="2019937" cy="1146759"/>
          </a:xfrm>
        </p:grpSpPr>
        <p:sp>
          <p:nvSpPr>
            <p:cNvPr id="110" name="Line 44"/>
            <p:cNvSpPr>
              <a:spLocks noChangeShapeType="1"/>
            </p:cNvSpPr>
            <p:nvPr/>
          </p:nvSpPr>
          <p:spPr bwMode="auto">
            <a:xfrm flipH="1">
              <a:off x="567164" y="3079670"/>
              <a:ext cx="649595" cy="403792"/>
            </a:xfrm>
            <a:prstGeom prst="line">
              <a:avLst/>
            </a:prstGeom>
            <a:noFill/>
            <a:ln w="50800">
              <a:solidFill>
                <a:srgbClr val="FC0128"/>
              </a:solidFill>
              <a:round/>
              <a:headEnd type="stealth" w="med" len="med"/>
              <a:tailEnd type="none" w="sm" len="sm"/>
            </a:ln>
          </p:spPr>
          <p:txBody>
            <a:bodyPr/>
            <a:lstStyle/>
            <a:p>
              <a:endParaRPr lang="en-US" sz="500" dirty="0"/>
            </a:p>
          </p:txBody>
        </p:sp>
        <p:sp>
          <p:nvSpPr>
            <p:cNvPr id="111" name="Line 44"/>
            <p:cNvSpPr>
              <a:spLocks noChangeShapeType="1"/>
            </p:cNvSpPr>
            <p:nvPr/>
          </p:nvSpPr>
          <p:spPr bwMode="auto">
            <a:xfrm flipH="1" flipV="1">
              <a:off x="625285" y="2679472"/>
              <a:ext cx="599362" cy="272459"/>
            </a:xfrm>
            <a:prstGeom prst="line">
              <a:avLst/>
            </a:prstGeom>
            <a:noFill/>
            <a:ln w="50800">
              <a:solidFill>
                <a:srgbClr val="FC0128"/>
              </a:solidFill>
              <a:round/>
              <a:headEnd type="stealth" w="med" len="med"/>
              <a:tailEnd type="none" w="sm" len="sm"/>
            </a:ln>
          </p:spPr>
          <p:txBody>
            <a:bodyPr/>
            <a:lstStyle/>
            <a:p>
              <a:endParaRPr lang="en-US" sz="5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46235" y="3438564"/>
              <a:ext cx="596472" cy="29150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2"/>
                  </a:solidFill>
                </a:rPr>
                <a:t>update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47956" y="2583310"/>
              <a:ext cx="596472" cy="29150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2"/>
                  </a:solidFill>
                </a:rPr>
                <a:t>update</a:t>
              </a: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1214887" y="2907907"/>
              <a:ext cx="948110" cy="53543"/>
            </a:xfrm>
            <a:prstGeom prst="rect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218062" y="3051152"/>
              <a:ext cx="948110" cy="53543"/>
            </a:xfrm>
            <a:prstGeom prst="rect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58723" indent="-158723" algn="ctr" defTabSz="1218987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</a:pPr>
              <a:endParaRPr lang="en-US" sz="27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grpSp>
        <p:nvGrpSpPr>
          <p:cNvPr id="116" name="Group 121"/>
          <p:cNvGrpSpPr/>
          <p:nvPr/>
        </p:nvGrpSpPr>
        <p:grpSpPr>
          <a:xfrm>
            <a:off x="8839201" y="2286000"/>
            <a:ext cx="2439307" cy="3871134"/>
            <a:chOff x="1073683" y="1067145"/>
            <a:chExt cx="1829957" cy="3491882"/>
          </a:xfrm>
        </p:grpSpPr>
        <p:sp>
          <p:nvSpPr>
            <p:cNvPr id="117" name="TextBox 116"/>
            <p:cNvSpPr txBox="1"/>
            <p:nvPr/>
          </p:nvSpPr>
          <p:spPr>
            <a:xfrm>
              <a:off x="1383647" y="1067145"/>
              <a:ext cx="579636" cy="29150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</a:rPr>
                <a:t>Report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73683" y="4267522"/>
              <a:ext cx="1215794" cy="29150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</a:rPr>
                <a:t>Accurate Results</a:t>
              </a:r>
            </a:p>
          </p:txBody>
        </p:sp>
        <p:grpSp>
          <p:nvGrpSpPr>
            <p:cNvPr id="119" name="Group 119"/>
            <p:cNvGrpSpPr/>
            <p:nvPr/>
          </p:nvGrpSpPr>
          <p:grpSpPr>
            <a:xfrm>
              <a:off x="1627484" y="1349979"/>
              <a:ext cx="1276156" cy="2940969"/>
              <a:chOff x="2934464" y="1323435"/>
              <a:chExt cx="1004869" cy="2996929"/>
            </a:xfrm>
          </p:grpSpPr>
          <p:cxnSp>
            <p:nvCxnSpPr>
              <p:cNvPr id="120" name="Elbow Connector 119"/>
              <p:cNvCxnSpPr/>
              <p:nvPr/>
            </p:nvCxnSpPr>
            <p:spPr>
              <a:xfrm rot="16200000" flipH="1">
                <a:off x="2647725" y="1610175"/>
                <a:ext cx="1578348" cy="1004868"/>
              </a:xfrm>
              <a:prstGeom prst="bentConnector3">
                <a:avLst>
                  <a:gd name="adj1" fmla="val 78906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Elbow Connector 120"/>
              <p:cNvCxnSpPr/>
              <p:nvPr/>
            </p:nvCxnSpPr>
            <p:spPr>
              <a:xfrm rot="5400000" flipH="1" flipV="1">
                <a:off x="2726143" y="3108895"/>
                <a:ext cx="1419790" cy="1003148"/>
              </a:xfrm>
              <a:prstGeom prst="bentConnector3">
                <a:avLst>
                  <a:gd name="adj1" fmla="val 78226"/>
                </a:avLst>
              </a:prstGeom>
              <a:ln>
                <a:headEnd type="triangle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 descr="ic-BusinessIntelligenceCampaign-gr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71" y="1865762"/>
            <a:ext cx="1178404" cy="97979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7560396" y="3762182"/>
            <a:ext cx="939799" cy="323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Update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522296" y="4689282"/>
            <a:ext cx="939799" cy="3231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42919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Advanced SQL Engine 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/>
              <a:pPr/>
              <a:t>44</a:t>
            </a:fld>
            <a:endParaRPr lang="uk-UA" dirty="0"/>
          </a:p>
        </p:txBody>
      </p:sp>
      <p:grpSp>
        <p:nvGrpSpPr>
          <p:cNvPr id="62" name="Group 61"/>
          <p:cNvGrpSpPr/>
          <p:nvPr/>
        </p:nvGrpSpPr>
        <p:grpSpPr>
          <a:xfrm>
            <a:off x="914400" y="1600200"/>
            <a:ext cx="10210800" cy="2438400"/>
            <a:chOff x="1065212" y="2438400"/>
            <a:chExt cx="10210800" cy="2438400"/>
          </a:xfrm>
        </p:grpSpPr>
        <p:grpSp>
          <p:nvGrpSpPr>
            <p:cNvPr id="28" name="Group 27"/>
            <p:cNvGrpSpPr/>
            <p:nvPr/>
          </p:nvGrpSpPr>
          <p:grpSpPr>
            <a:xfrm>
              <a:off x="1647615" y="3126563"/>
              <a:ext cx="2694197" cy="930902"/>
              <a:chOff x="989012" y="2362200"/>
              <a:chExt cx="3276600" cy="114300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1412" y="26670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0012" y="28956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436812" y="26670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32012" y="2819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522412" y="2362200"/>
                <a:ext cx="457200" cy="381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751012" y="2819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51012" y="30480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65212" y="2438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89012" y="28956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17612" y="3200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513012" y="28956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13012" y="3200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284412" y="2438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94012" y="26670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46412" y="28956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41612" y="2438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46412" y="3200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98812" y="2362200"/>
                <a:ext cx="457200" cy="381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427412" y="28194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427412" y="30480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808412" y="2895600"/>
                <a:ext cx="457200" cy="304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rgbClr val="FF0000"/>
                    </a:solidFill>
                  </a:rPr>
                  <a:t>SQL</a:t>
                </a:r>
              </a:p>
            </p:txBody>
          </p:sp>
        </p:grpSp>
        <p:sp>
          <p:nvSpPr>
            <p:cNvPr id="29" name="Chevron 28"/>
            <p:cNvSpPr/>
            <p:nvPr/>
          </p:nvSpPr>
          <p:spPr>
            <a:xfrm>
              <a:off x="1065212" y="3126563"/>
              <a:ext cx="10210800" cy="992963"/>
            </a:xfrm>
            <a:prstGeom prst="chevron">
              <a:avLst/>
            </a:prstGeom>
            <a:solidFill>
              <a:schemeClr val="bg2">
                <a:alpha val="49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32212" y="2438400"/>
              <a:ext cx="1864815" cy="2057400"/>
            </a:xfrm>
            <a:prstGeom prst="ellipse">
              <a:avLst/>
            </a:prstGeom>
            <a:ln>
              <a:noFill/>
            </a:ln>
            <a:effectLst>
              <a:softEdge rad="12700"/>
            </a:effectLst>
          </p:spPr>
        </p:pic>
        <p:grpSp>
          <p:nvGrpSpPr>
            <p:cNvPr id="32" name="Group 31"/>
            <p:cNvGrpSpPr/>
            <p:nvPr/>
          </p:nvGrpSpPr>
          <p:grpSpPr>
            <a:xfrm>
              <a:off x="8649521" y="2940382"/>
              <a:ext cx="563902" cy="310301"/>
              <a:chOff x="8151812" y="3886200"/>
              <a:chExt cx="3503613" cy="2169229"/>
            </a:xfrm>
          </p:grpSpPr>
          <p:pic>
            <p:nvPicPr>
              <p:cNvPr id="33" name="Picture 32" descr="table-sales-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812" y="3886200"/>
                <a:ext cx="3503613" cy="216922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212" y="4038600"/>
                <a:ext cx="2151063" cy="762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10403882" y="3312743"/>
              <a:ext cx="872130" cy="546717"/>
              <a:chOff x="1827212" y="3200400"/>
              <a:chExt cx="1822658" cy="1128482"/>
            </a:xfrm>
          </p:grpSpPr>
          <p:pic>
            <p:nvPicPr>
              <p:cNvPr id="36" name="Picture 35" descr="table-sales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212" y="3200400"/>
                <a:ext cx="1822658" cy="1128482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903412" y="3276600"/>
                <a:ext cx="11430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50" b="1" dirty="0">
                    <a:solidFill>
                      <a:schemeClr val="accent5"/>
                    </a:solidFill>
                  </a:rPr>
                  <a:t>SALES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338734" y="2754202"/>
              <a:ext cx="917448" cy="571485"/>
              <a:chOff x="2132012" y="1447800"/>
              <a:chExt cx="1917367" cy="1179605"/>
            </a:xfrm>
          </p:grpSpPr>
          <p:pic>
            <p:nvPicPr>
              <p:cNvPr id="39" name="Picture 38" descr="table-sales-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2012" y="1447800"/>
                <a:ext cx="1917367" cy="117960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208212" y="1524000"/>
                <a:ext cx="11430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50" b="1" dirty="0">
                    <a:solidFill>
                      <a:schemeClr val="accent5"/>
                    </a:solidFill>
                  </a:rPr>
                  <a:t>PROFIT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900144" y="3374803"/>
              <a:ext cx="691241" cy="315422"/>
              <a:chOff x="4984087" y="4916272"/>
              <a:chExt cx="2099338" cy="1291557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984087" y="4916272"/>
                <a:ext cx="2099338" cy="1291557"/>
                <a:chOff x="3579812" y="4038600"/>
                <a:chExt cx="3503613" cy="2169229"/>
              </a:xfrm>
            </p:grpSpPr>
            <p:pic>
              <p:nvPicPr>
                <p:cNvPr id="44" name="Picture 43" descr="table-sales-1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9812" y="4038600"/>
                  <a:ext cx="3503613" cy="2169229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5965824" y="4193336"/>
                  <a:ext cx="966788" cy="912064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5103812" y="5029200"/>
                <a:ext cx="12192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chemeClr val="accent5"/>
                    </a:solidFill>
                  </a:rPr>
                  <a:t>UMSATZ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9714668" y="3498924"/>
              <a:ext cx="558852" cy="360537"/>
              <a:chOff x="6094412" y="2362200"/>
              <a:chExt cx="1822658" cy="1128482"/>
            </a:xfrm>
          </p:grpSpPr>
          <p:pic>
            <p:nvPicPr>
              <p:cNvPr id="47" name="Picture 46" descr="table-sales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4412" y="2362200"/>
                <a:ext cx="1822658" cy="112848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6170612" y="2438400"/>
                <a:ext cx="11430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chemeClr val="accent5"/>
                    </a:solidFill>
                  </a:rPr>
                  <a:t>CAPITAL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336242" y="3809224"/>
              <a:ext cx="872130" cy="546717"/>
              <a:chOff x="1827212" y="3200400"/>
              <a:chExt cx="1822658" cy="1128482"/>
            </a:xfrm>
          </p:grpSpPr>
          <p:pic>
            <p:nvPicPr>
              <p:cNvPr id="50" name="Picture 49" descr="table-sales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212" y="3200400"/>
                <a:ext cx="1822658" cy="1128482"/>
              </a:xfrm>
              <a:prstGeom prst="rect">
                <a:avLst/>
              </a:prstGeom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1903412" y="3276600"/>
                <a:ext cx="11430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chemeClr val="accent5"/>
                    </a:solidFill>
                  </a:rPr>
                  <a:t>RENDITO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9276078" y="3871285"/>
              <a:ext cx="563902" cy="310301"/>
              <a:chOff x="8151812" y="3886200"/>
              <a:chExt cx="3503613" cy="2169229"/>
            </a:xfrm>
          </p:grpSpPr>
          <p:pic>
            <p:nvPicPr>
              <p:cNvPr id="53" name="Picture 52" descr="table-sales-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812" y="3886200"/>
                <a:ext cx="3503613" cy="216922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212" y="4038600"/>
                <a:ext cx="2151063" cy="762000"/>
              </a:xfrm>
              <a:prstGeom prst="rect">
                <a:avLst/>
              </a:prstGeom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10090603" y="3933345"/>
              <a:ext cx="689213" cy="372361"/>
              <a:chOff x="8151812" y="3886200"/>
              <a:chExt cx="3503613" cy="2169229"/>
            </a:xfrm>
          </p:grpSpPr>
          <p:pic>
            <p:nvPicPr>
              <p:cNvPr id="56" name="Picture 55" descr="table-sales-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812" y="3886200"/>
                <a:ext cx="3503613" cy="2169229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212" y="4038600"/>
                <a:ext cx="2151063" cy="762000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8461553" y="3498924"/>
              <a:ext cx="375935" cy="248241"/>
              <a:chOff x="8151812" y="3886200"/>
              <a:chExt cx="3503613" cy="2169229"/>
            </a:xfrm>
          </p:grpSpPr>
          <p:pic>
            <p:nvPicPr>
              <p:cNvPr id="59" name="Picture 58" descr="table-sales-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812" y="3886200"/>
                <a:ext cx="3503613" cy="2169229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212" y="4038600"/>
                <a:ext cx="2151063" cy="762000"/>
              </a:xfrm>
              <a:prstGeom prst="rect">
                <a:avLst/>
              </a:prstGeom>
            </p:spPr>
          </p:pic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 cstate="print">
              <a:alphaModFix amt="68000"/>
            </a:blip>
            <a:stretch>
              <a:fillRect/>
            </a:stretch>
          </p:blipFill>
          <p:spPr>
            <a:xfrm>
              <a:off x="7161212" y="2516287"/>
              <a:ext cx="838200" cy="2360513"/>
            </a:xfrm>
            <a:prstGeom prst="rect">
              <a:avLst/>
            </a:prstGeom>
          </p:spPr>
        </p:pic>
        <p:pic>
          <p:nvPicPr>
            <p:cNvPr id="61" name="Picture 60" descr="performance-5x.png"/>
            <p:cNvPicPr>
              <a:picLocks noChangeAspect="1"/>
            </p:cNvPicPr>
            <p:nvPr/>
          </p:nvPicPr>
          <p:blipFill>
            <a:blip r:embed="rId10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225" y="2819400"/>
              <a:ext cx="1627187" cy="16271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7612" y="3048000"/>
              <a:ext cx="914400" cy="61736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65812" y="2743200"/>
              <a:ext cx="1143000" cy="104862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27612" y="3581400"/>
              <a:ext cx="533400" cy="65281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32412" y="3657600"/>
              <a:ext cx="952500" cy="9271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6812" y="3804176"/>
              <a:ext cx="685800" cy="463024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533400" y="4114800"/>
            <a:ext cx="3124200" cy="1828800"/>
            <a:chOff x="531812" y="4114800"/>
            <a:chExt cx="3124200" cy="1828800"/>
          </a:xfrm>
        </p:grpSpPr>
        <p:sp>
          <p:nvSpPr>
            <p:cNvPr id="71" name="Content Placeholder 5"/>
            <p:cNvSpPr txBox="1">
              <a:spLocks/>
            </p:cNvSpPr>
            <p:nvPr/>
          </p:nvSpPr>
          <p:spPr>
            <a:xfrm>
              <a:off x="608012" y="4114800"/>
              <a:ext cx="2667000" cy="99059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60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73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459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4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3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Comprehensive SQL Language</a:t>
              </a:r>
              <a:endParaRPr lang="en-US" sz="1800" dirty="0"/>
            </a:p>
          </p:txBody>
        </p:sp>
        <p:sp>
          <p:nvSpPr>
            <p:cNvPr id="72" name="Content Placeholder 5"/>
            <p:cNvSpPr txBox="1">
              <a:spLocks/>
            </p:cNvSpPr>
            <p:nvPr/>
          </p:nvSpPr>
          <p:spPr>
            <a:xfrm>
              <a:off x="531812" y="4953001"/>
              <a:ext cx="3124200" cy="99059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60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73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459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4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3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Any data: Structured, Semi-structured</a:t>
              </a:r>
            </a:p>
          </p:txBody>
        </p:sp>
      </p:grpSp>
      <p:sp>
        <p:nvSpPr>
          <p:cNvPr id="73" name="Content Placeholder 7"/>
          <p:cNvSpPr txBox="1">
            <a:spLocks/>
          </p:cNvSpPr>
          <p:nvPr/>
        </p:nvSpPr>
        <p:spPr>
          <a:xfrm>
            <a:off x="3810000" y="4114801"/>
            <a:ext cx="2400300" cy="1523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Sophisticated query optimization</a:t>
            </a:r>
          </a:p>
          <a:p>
            <a:pPr marL="0" indent="0">
              <a:buNone/>
            </a:pPr>
            <a:r>
              <a:rPr lang="en-US" sz="1800" i="1" dirty="0"/>
              <a:t>Joins, aggregations, filters, indexes, query transformations</a:t>
            </a:r>
          </a:p>
        </p:txBody>
      </p:sp>
      <p:sp>
        <p:nvSpPr>
          <p:cNvPr id="74" name="Content Placeholder 7"/>
          <p:cNvSpPr txBox="1">
            <a:spLocks/>
          </p:cNvSpPr>
          <p:nvPr/>
        </p:nvSpPr>
        <p:spPr>
          <a:xfrm>
            <a:off x="6553200" y="4114800"/>
            <a:ext cx="1905000" cy="182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Smart processing</a:t>
            </a:r>
          </a:p>
          <a:p>
            <a:pPr marL="0" indent="0">
              <a:buNone/>
            </a:pPr>
            <a:r>
              <a:rPr lang="en-US" sz="1800" i="1" dirty="0"/>
              <a:t>Parallel, In-memory</a:t>
            </a:r>
          </a:p>
        </p:txBody>
      </p:sp>
      <p:sp>
        <p:nvSpPr>
          <p:cNvPr id="75" name="Content Placeholder 5"/>
          <p:cNvSpPr txBox="1">
            <a:spLocks/>
          </p:cNvSpPr>
          <p:nvPr/>
        </p:nvSpPr>
        <p:spPr>
          <a:xfrm>
            <a:off x="8839200" y="4114801"/>
            <a:ext cx="2667000" cy="9905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Any Answer</a:t>
            </a:r>
          </a:p>
          <a:p>
            <a:pPr marL="0" indent="0">
              <a:buNone/>
            </a:pPr>
            <a:r>
              <a:rPr lang="en-US" sz="1800" i="1" dirty="0"/>
              <a:t>Operational, reporting, analytical, predictive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091615" y="392150"/>
            <a:ext cx="3886200" cy="12954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ja-JP" sz="2800" dirty="0"/>
              <a:t>Full-featured Query Processing Engine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2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Optimizations for JSON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/>
              <a:t>Exadata</a:t>
            </a:r>
            <a:r>
              <a:rPr lang="en-US" sz="2400" dirty="0"/>
              <a:t> Smart Scans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800" dirty="0" err="1"/>
              <a:t>Exadata</a:t>
            </a:r>
            <a:r>
              <a:rPr lang="en-US" sz="1800" dirty="0"/>
              <a:t> Smart Scans execute portions of SQL queries on </a:t>
            </a:r>
            <a:r>
              <a:rPr lang="en-US" sz="1800" dirty="0" err="1"/>
              <a:t>Exadata</a:t>
            </a:r>
            <a:r>
              <a:rPr lang="en-US" sz="1800" dirty="0"/>
              <a:t> storage cells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800" dirty="0"/>
              <a:t>JSON query operations ‘pushed down’ to </a:t>
            </a:r>
            <a:r>
              <a:rPr lang="en-US" sz="1800" dirty="0" err="1"/>
              <a:t>Exadata</a:t>
            </a:r>
            <a:r>
              <a:rPr lang="en-US" sz="1800" dirty="0"/>
              <a:t> storage cells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400" dirty="0"/>
              <a:t>Massively parallel processing of JSON documents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2400" dirty="0"/>
              <a:t>In-Memory Columnar Store</a:t>
            </a:r>
          </a:p>
          <a:p>
            <a:pPr lvl="0">
              <a:defRPr/>
            </a:pPr>
            <a:r>
              <a:rPr lang="en-US" altLang="ja-JP" sz="1800" dirty="0"/>
              <a:t>Virtual columns, included those generated using JSON Data Guide loaded into In-Memory Virtual Columns</a:t>
            </a:r>
          </a:p>
          <a:p>
            <a:r>
              <a:rPr lang="en-US" altLang="ja-JP" sz="1800" dirty="0"/>
              <a:t>JSON documents loaded using a highly optimized In-Memory binary format (OSON)</a:t>
            </a:r>
          </a:p>
          <a:p>
            <a:r>
              <a:rPr lang="en-US" altLang="ja-JP" sz="1800" dirty="0"/>
              <a:t>Query operations on JSON content automatically directed to In-Memory</a:t>
            </a:r>
          </a:p>
          <a:p>
            <a:endParaRPr kumimoji="1" lang="ja-JP" alt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7600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s-ES" smtClean="0">
                <a:solidFill>
                  <a:srgbClr val="5F5F5F"/>
                </a:solidFill>
                <a:latin typeface="Calibri"/>
              </a:rPr>
              <a:pPr/>
              <a:t>45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37017" y="2029426"/>
            <a:ext cx="2253396" cy="7375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rgbClr val="58595B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038601"/>
            <a:ext cx="3226702" cy="2185655"/>
          </a:xfrm>
          <a:prstGeom prst="rect">
            <a:avLst/>
          </a:prstGeom>
        </p:spPr>
      </p:pic>
      <p:pic>
        <p:nvPicPr>
          <p:cNvPr id="45" name="Picture 44" descr="oracle-server-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57601"/>
            <a:ext cx="798704" cy="2434145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1" y="4191001"/>
            <a:ext cx="1123657" cy="77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3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0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06FD14F-5048-4223-8394-780386A4B6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4" imgW="471" imgH="472" progId="TCLayout.ActiveDocument.1">
                  <p:embed/>
                </p:oleObj>
              </mc:Choice>
              <mc:Fallback>
                <p:oleObj name="think-cell Slide" r:id="rId4" imgW="471" imgH="472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06FD14F-5048-4223-8394-780386A4B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0DD0BC-F1C8-4A4D-9A88-C3FA7D0E5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D9BE0-B39E-4332-8645-8EC1C4194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err="1"/>
              <a:t>Thank</a:t>
            </a:r>
            <a:r>
              <a:rPr lang="es-ES"/>
              <a:t> </a:t>
            </a:r>
            <a:r>
              <a:rPr lang="es-ES" err="1"/>
              <a:t>you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8F4EE-8CC1-46FE-B7D3-6747FD656E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8095" y="5086682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Oracle Spain</a:t>
            </a:r>
          </a:p>
        </p:txBody>
      </p:sp>
    </p:spTree>
    <p:extLst>
      <p:ext uri="{BB962C8B-B14F-4D97-AF65-F5344CB8AC3E}">
        <p14:creationId xmlns:p14="http://schemas.microsoft.com/office/powerpoint/2010/main" val="31104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Database Consolidation Architectures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04559" y="1556658"/>
            <a:ext cx="0" cy="4376057"/>
          </a:xfrm>
          <a:prstGeom prst="straightConnector1">
            <a:avLst/>
          </a:prstGeom>
          <a:ln w="1905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04560" y="5932714"/>
            <a:ext cx="7826829" cy="0"/>
          </a:xfrm>
          <a:prstGeom prst="straightConnector1">
            <a:avLst/>
          </a:prstGeom>
          <a:ln w="1905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04560" y="3722918"/>
            <a:ext cx="7826829" cy="0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910945" y="1556658"/>
            <a:ext cx="7029" cy="437605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8017" y="1556658"/>
            <a:ext cx="1045028" cy="3374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Agility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23011" y="5985947"/>
            <a:ext cx="1143000" cy="3713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Efficiency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3014778" y="1547146"/>
            <a:ext cx="1812925" cy="2001597"/>
            <a:chOff x="2915216" y="1547145"/>
            <a:chExt cx="1812925" cy="2001597"/>
          </a:xfrm>
        </p:grpSpPr>
        <p:sp>
          <p:nvSpPr>
            <p:cNvPr id="29" name="TextBox 28"/>
            <p:cNvSpPr txBox="1"/>
            <p:nvPr/>
          </p:nvSpPr>
          <p:spPr>
            <a:xfrm>
              <a:off x="2996195" y="1547145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Virtual Machines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92552" y="1831163"/>
              <a:ext cx="1233853" cy="1195339"/>
              <a:chOff x="1950562" y="3089824"/>
              <a:chExt cx="1233853" cy="1195339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950562" y="3089824"/>
                <a:ext cx="1233853" cy="1195339"/>
                <a:chOff x="5289568" y="2230327"/>
                <a:chExt cx="553810" cy="536383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89568" y="2230327"/>
                  <a:ext cx="250839" cy="47391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2539" y="2230327"/>
                  <a:ext cx="250839" cy="473910"/>
                </a:xfrm>
                <a:prstGeom prst="rect">
                  <a:avLst/>
                </a:prstGeom>
              </p:spPr>
            </p:pic>
            <p:grpSp>
              <p:nvGrpSpPr>
                <p:cNvPr id="41" name="Group 40"/>
                <p:cNvGrpSpPr/>
                <p:nvPr/>
              </p:nvGrpSpPr>
              <p:grpSpPr>
                <a:xfrm>
                  <a:off x="5409892" y="2681840"/>
                  <a:ext cx="317500" cy="84870"/>
                  <a:chOff x="5409892" y="2681840"/>
                  <a:chExt cx="317500" cy="84870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5409892" y="2726692"/>
                    <a:ext cx="3175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5415279" y="2682703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5722603" y="2681840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5571478" y="2723642"/>
                    <a:ext cx="0" cy="4306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Rectangle 31"/>
              <p:cNvSpPr/>
              <p:nvPr/>
            </p:nvSpPr>
            <p:spPr>
              <a:xfrm>
                <a:off x="2044168" y="3416300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181967" y="35856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044168" y="3920067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319263" y="3920067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717093" y="35856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997744" y="3750733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858200" y="3416300"/>
                <a:ext cx="97341" cy="135467"/>
              </a:xfrm>
              <a:prstGeom prst="rect">
                <a:avLst/>
              </a:prstGeom>
              <a:solidFill>
                <a:srgbClr val="62ABDA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915216" y="2986767"/>
              <a:ext cx="1812925" cy="561975"/>
              <a:chOff x="4803776" y="4803775"/>
              <a:chExt cx="1812925" cy="561975"/>
            </a:xfrm>
          </p:grpSpPr>
          <p:pic>
            <p:nvPicPr>
              <p:cNvPr id="47" name="Picture 46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401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48" name="Picture 47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676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49" name="Picture 48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776" y="4803775"/>
                <a:ext cx="622300" cy="561975"/>
              </a:xfrm>
              <a:prstGeom prst="rect">
                <a:avLst/>
              </a:prstGeom>
            </p:spPr>
          </p:pic>
        </p:grpSp>
      </p:grpSp>
      <p:grpSp>
        <p:nvGrpSpPr>
          <p:cNvPr id="65" name="Group 64"/>
          <p:cNvGrpSpPr/>
          <p:nvPr/>
        </p:nvGrpSpPr>
        <p:grpSpPr>
          <a:xfrm>
            <a:off x="3017046" y="3866834"/>
            <a:ext cx="1812925" cy="1961293"/>
            <a:chOff x="3015457" y="3714434"/>
            <a:chExt cx="1812925" cy="1961293"/>
          </a:xfrm>
        </p:grpSpPr>
        <p:sp>
          <p:nvSpPr>
            <p:cNvPr id="51" name="TextBox 50"/>
            <p:cNvSpPr txBox="1"/>
            <p:nvPr/>
          </p:nvSpPr>
          <p:spPr>
            <a:xfrm>
              <a:off x="3078070" y="3714434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Stacked Databases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303355" y="3961684"/>
              <a:ext cx="1233853" cy="1195339"/>
              <a:chOff x="5289568" y="2230327"/>
              <a:chExt cx="553810" cy="536383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9568" y="2230327"/>
                <a:ext cx="250839" cy="47391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539" y="2230327"/>
                <a:ext cx="250839" cy="473910"/>
              </a:xfrm>
              <a:prstGeom prst="rect">
                <a:avLst/>
              </a:prstGeom>
            </p:spPr>
          </p:pic>
          <p:cxnSp>
            <p:nvCxnSpPr>
              <p:cNvPr id="55" name="Straight Connector 54"/>
              <p:cNvCxnSpPr/>
              <p:nvPr/>
            </p:nvCxnSpPr>
            <p:spPr>
              <a:xfrm>
                <a:off x="5540407" y="2467282"/>
                <a:ext cx="521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>
                <a:off x="5409892" y="2681840"/>
                <a:ext cx="317500" cy="84870"/>
                <a:chOff x="5409892" y="2681840"/>
                <a:chExt cx="317500" cy="8487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409892" y="272669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5415279" y="2682703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5720703" y="2681840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5571478" y="2723642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3015457" y="5113752"/>
              <a:ext cx="1812925" cy="561975"/>
              <a:chOff x="4803776" y="4803775"/>
              <a:chExt cx="1812925" cy="561975"/>
            </a:xfrm>
          </p:grpSpPr>
          <p:pic>
            <p:nvPicPr>
              <p:cNvPr id="62" name="Picture 61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4401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63" name="Picture 62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0676" y="4803775"/>
                <a:ext cx="622300" cy="561975"/>
              </a:xfrm>
              <a:prstGeom prst="rect">
                <a:avLst/>
              </a:prstGeom>
            </p:spPr>
          </p:pic>
          <p:pic>
            <p:nvPicPr>
              <p:cNvPr id="64" name="Picture 63" descr="db-gray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776" y="4803775"/>
                <a:ext cx="622300" cy="561975"/>
              </a:xfrm>
              <a:prstGeom prst="rect">
                <a:avLst/>
              </a:prstGeom>
            </p:spPr>
          </p:pic>
        </p:grpSp>
      </p:grpSp>
      <p:grpSp>
        <p:nvGrpSpPr>
          <p:cNvPr id="95" name="Group 94"/>
          <p:cNvGrpSpPr/>
          <p:nvPr/>
        </p:nvGrpSpPr>
        <p:grpSpPr>
          <a:xfrm>
            <a:off x="6958050" y="3862757"/>
            <a:ext cx="2201820" cy="1975016"/>
            <a:chOff x="6956462" y="3862757"/>
            <a:chExt cx="2201820" cy="1975016"/>
          </a:xfrm>
        </p:grpSpPr>
        <p:sp>
          <p:nvSpPr>
            <p:cNvPr id="68" name="TextBox 67"/>
            <p:cNvSpPr txBox="1"/>
            <p:nvPr/>
          </p:nvSpPr>
          <p:spPr>
            <a:xfrm>
              <a:off x="6956462" y="3862757"/>
              <a:ext cx="2201820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Schema/Row Consolidation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440446" y="4111602"/>
              <a:ext cx="1233853" cy="1195339"/>
              <a:chOff x="5289568" y="2230327"/>
              <a:chExt cx="553810" cy="536383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9568" y="2230327"/>
                <a:ext cx="250839" cy="473910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539" y="2230327"/>
                <a:ext cx="250839" cy="473910"/>
              </a:xfrm>
              <a:prstGeom prst="rect">
                <a:avLst/>
              </a:prstGeom>
            </p:spPr>
          </p:pic>
          <p:cxnSp>
            <p:nvCxnSpPr>
              <p:cNvPr id="72" name="Straight Connector 71"/>
              <p:cNvCxnSpPr/>
              <p:nvPr/>
            </p:nvCxnSpPr>
            <p:spPr>
              <a:xfrm>
                <a:off x="5540407" y="2467282"/>
                <a:ext cx="521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5409892" y="2681840"/>
                <a:ext cx="317500" cy="84870"/>
                <a:chOff x="5409892" y="2681840"/>
                <a:chExt cx="317500" cy="84870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409892" y="272669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415279" y="2682703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5720703" y="2681840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5571478" y="2723642"/>
                  <a:ext cx="0" cy="4306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8" name="Picture 77" descr="db-gray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862" y="5266150"/>
              <a:ext cx="1525022" cy="571623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7100596" y="1592822"/>
            <a:ext cx="1761906" cy="1957801"/>
            <a:chOff x="7099008" y="1592821"/>
            <a:chExt cx="1761906" cy="1957801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008" y="2214949"/>
              <a:ext cx="659026" cy="68823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3762" y="2214948"/>
              <a:ext cx="659026" cy="688231"/>
            </a:xfrm>
            <a:prstGeom prst="rect">
              <a:avLst/>
            </a:prstGeom>
          </p:spPr>
        </p:pic>
        <p:sp>
          <p:nvSpPr>
            <p:cNvPr id="85" name="Rounded Rectangle 84"/>
            <p:cNvSpPr/>
            <p:nvPr/>
          </p:nvSpPr>
          <p:spPr>
            <a:xfrm>
              <a:off x="7159061" y="2776129"/>
              <a:ext cx="1660823" cy="25409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358770" y="2836354"/>
              <a:ext cx="138174" cy="13365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924852" y="2834568"/>
              <a:ext cx="138174" cy="13365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465062" y="2834568"/>
              <a:ext cx="138174" cy="1336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1888" y="1857983"/>
              <a:ext cx="659026" cy="688231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7159061" y="1592821"/>
              <a:ext cx="1668427" cy="4444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900" b="1" dirty="0"/>
                <a:t>Multitenant</a:t>
              </a: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9062" y="3167710"/>
              <a:ext cx="382812" cy="38291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2748" y="3175117"/>
              <a:ext cx="1164740" cy="3754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908890" y="66546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Oracle Database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Requires memory, processes and database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54541" y="2409567"/>
            <a:ext cx="2383442" cy="4381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System Resources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148" y="3556745"/>
            <a:ext cx="2400188" cy="1803419"/>
            <a:chOff x="1428792" y="2667558"/>
            <a:chExt cx="1800610" cy="1352564"/>
          </a:xfrm>
        </p:grpSpPr>
        <p:grpSp>
          <p:nvGrpSpPr>
            <p:cNvPr id="12" name="Group 11"/>
            <p:cNvGrpSpPr/>
            <p:nvPr/>
          </p:nvGrpSpPr>
          <p:grpSpPr>
            <a:xfrm>
              <a:off x="1428792" y="2667558"/>
              <a:ext cx="1800610" cy="1352564"/>
              <a:chOff x="503512" y="2667558"/>
              <a:chExt cx="1800610" cy="1352564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503512" y="2667558"/>
                <a:ext cx="1800610" cy="1352564"/>
              </a:xfrm>
              <a:prstGeom prst="roundRect">
                <a:avLst>
                  <a:gd name="adj" fmla="val 8745"/>
                </a:avLst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GL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8733" y="2804585"/>
                <a:ext cx="750586" cy="24188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651" y="3094990"/>
                <a:ext cx="448907" cy="448907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469" y="3026222"/>
              <a:ext cx="901291" cy="658206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891253" y="3556745"/>
            <a:ext cx="2400188" cy="1803419"/>
            <a:chOff x="1428792" y="2667558"/>
            <a:chExt cx="1800610" cy="1352564"/>
          </a:xfrm>
        </p:grpSpPr>
        <p:grpSp>
          <p:nvGrpSpPr>
            <p:cNvPr id="45" name="Group 44"/>
            <p:cNvGrpSpPr/>
            <p:nvPr/>
          </p:nvGrpSpPr>
          <p:grpSpPr>
            <a:xfrm>
              <a:off x="1428792" y="2667558"/>
              <a:ext cx="1800610" cy="1352564"/>
              <a:chOff x="503512" y="2667558"/>
              <a:chExt cx="1800610" cy="135256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03512" y="2667558"/>
                <a:ext cx="1800610" cy="1352564"/>
              </a:xfrm>
              <a:prstGeom prst="roundRect">
                <a:avLst>
                  <a:gd name="adj" fmla="val 8745"/>
                </a:avLst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OE</a:t>
                </a: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8733" y="2804585"/>
                <a:ext cx="750586" cy="241888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651" y="3094990"/>
                <a:ext cx="448907" cy="448907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469" y="3026222"/>
              <a:ext cx="901291" cy="658206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7837776" y="3542780"/>
            <a:ext cx="2400188" cy="1803419"/>
            <a:chOff x="1428792" y="2667558"/>
            <a:chExt cx="1800610" cy="1352564"/>
          </a:xfrm>
        </p:grpSpPr>
        <p:grpSp>
          <p:nvGrpSpPr>
            <p:cNvPr id="51" name="Group 50"/>
            <p:cNvGrpSpPr/>
            <p:nvPr/>
          </p:nvGrpSpPr>
          <p:grpSpPr>
            <a:xfrm>
              <a:off x="1428792" y="2667558"/>
              <a:ext cx="1800610" cy="1352564"/>
              <a:chOff x="503512" y="2667558"/>
              <a:chExt cx="1800610" cy="1352564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503512" y="2667558"/>
                <a:ext cx="1800610" cy="1352564"/>
              </a:xfrm>
              <a:prstGeom prst="roundRect">
                <a:avLst>
                  <a:gd name="adj" fmla="val 8745"/>
                </a:avLst>
              </a:prstGeom>
              <a:solidFill>
                <a:schemeClr val="accent5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AP</a:t>
                </a: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8733" y="2804585"/>
                <a:ext cx="750586" cy="241888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651" y="3094990"/>
                <a:ext cx="448907" cy="448907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469" y="3026222"/>
              <a:ext cx="901291" cy="658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5072362" y="3995626"/>
            <a:ext cx="1862182" cy="1399180"/>
            <a:chOff x="503512" y="2667558"/>
            <a:chExt cx="1800610" cy="1352564"/>
          </a:xfrm>
        </p:grpSpPr>
        <p:sp>
          <p:nvSpPr>
            <p:cNvPr id="27" name="Rounded Rectangle 26"/>
            <p:cNvSpPr/>
            <p:nvPr/>
          </p:nvSpPr>
          <p:spPr>
            <a:xfrm>
              <a:off x="503512" y="2667558"/>
              <a:ext cx="1800610" cy="1352564"/>
            </a:xfrm>
            <a:prstGeom prst="roundRect">
              <a:avLst>
                <a:gd name="adj" fmla="val 8745"/>
              </a:avLst>
            </a:prstGeom>
            <a:solidFill>
              <a:schemeClr val="accent5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       AP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733" y="2804585"/>
              <a:ext cx="750586" cy="24188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651" y="3094990"/>
              <a:ext cx="448907" cy="448907"/>
            </a:xfrm>
            <a:prstGeom prst="rect">
              <a:avLst/>
            </a:prstGeom>
          </p:spPr>
        </p:pic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2890809" y="3992258"/>
            <a:ext cx="1862182" cy="1399179"/>
            <a:chOff x="503511" y="2667557"/>
            <a:chExt cx="1800610" cy="1352565"/>
          </a:xfrm>
        </p:grpSpPr>
        <p:sp>
          <p:nvSpPr>
            <p:cNvPr id="14" name="Rounded Rectangle 13"/>
            <p:cNvSpPr/>
            <p:nvPr/>
          </p:nvSpPr>
          <p:spPr>
            <a:xfrm>
              <a:off x="503511" y="2667557"/>
              <a:ext cx="1800610" cy="1352565"/>
            </a:xfrm>
            <a:prstGeom prst="roundRect">
              <a:avLst>
                <a:gd name="adj" fmla="val 8745"/>
              </a:avLst>
            </a:prstGeom>
            <a:solidFill>
              <a:schemeClr val="accent5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          OE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733" y="2804585"/>
              <a:ext cx="750586" cy="24188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651" y="3094990"/>
              <a:ext cx="448907" cy="448907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30643" y="3992258"/>
            <a:ext cx="1862182" cy="1399179"/>
            <a:chOff x="503512" y="2667558"/>
            <a:chExt cx="1800610" cy="1352564"/>
          </a:xfrm>
        </p:grpSpPr>
        <p:sp>
          <p:nvSpPr>
            <p:cNvPr id="5" name="Rounded Rectangle 4"/>
            <p:cNvSpPr/>
            <p:nvPr/>
          </p:nvSpPr>
          <p:spPr>
            <a:xfrm>
              <a:off x="503512" y="2667558"/>
              <a:ext cx="1800610" cy="1352564"/>
            </a:xfrm>
            <a:prstGeom prst="roundRect">
              <a:avLst>
                <a:gd name="adj" fmla="val 8745"/>
              </a:avLst>
            </a:prstGeom>
            <a:solidFill>
              <a:schemeClr val="accent5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        GL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733" y="2804585"/>
              <a:ext cx="750586" cy="24188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651" y="3094990"/>
              <a:ext cx="448907" cy="448907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Multitenant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Memory and processes required at container level only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656" y="3118050"/>
            <a:ext cx="4091693" cy="40927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333" y="5597136"/>
            <a:ext cx="584429" cy="58458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85" y="5597136"/>
            <a:ext cx="1813506" cy="5845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465" y="2002968"/>
            <a:ext cx="1282725" cy="127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854541" y="2409567"/>
            <a:ext cx="2383442" cy="4381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System Resources</a:t>
            </a:r>
          </a:p>
        </p:txBody>
      </p:sp>
      <p:sp>
        <p:nvSpPr>
          <p:cNvPr id="25" name="Oval 24"/>
          <p:cNvSpPr/>
          <p:nvPr/>
        </p:nvSpPr>
        <p:spPr>
          <a:xfrm>
            <a:off x="8229939" y="5156148"/>
            <a:ext cx="168441" cy="168485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1032781" y="5156148"/>
            <a:ext cx="168441" cy="168485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634719" y="5156148"/>
            <a:ext cx="168441" cy="168485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000073" y="3634164"/>
            <a:ext cx="622506" cy="345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GL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406557" y="3634164"/>
            <a:ext cx="622506" cy="345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63639" y="3634164"/>
            <a:ext cx="622506" cy="345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AP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90" y="4297628"/>
            <a:ext cx="1511353" cy="10735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6671" y="4309509"/>
            <a:ext cx="1201408" cy="8585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51" y="4285745"/>
            <a:ext cx="1511353" cy="107356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0645" y="4280777"/>
            <a:ext cx="1511353" cy="107356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9622" y="4297627"/>
            <a:ext cx="1201408" cy="85852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08" y="4297627"/>
            <a:ext cx="1201408" cy="8585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6453" y="3979589"/>
            <a:ext cx="1201408" cy="8585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3501" y="3979589"/>
            <a:ext cx="1201408" cy="8585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0617" y="3979589"/>
            <a:ext cx="1201408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48873E-6 C 0.04566 -0.15684 0.09149 -0.31336 0.15937 -0.38901 C 0.22708 -0.46465 0.33576 -0.51188 0.40694 -0.45477 C 0.47812 -0.39765 0.55625 -0.11454 0.58611 -0.0466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-255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4.69281E-7 C 0.0283 -0.1624 0.0566 -0.3248 0.11459 -0.40291 C 0.17258 -0.48102 0.28021 -0.52702 0.3481 -0.46805 C 0.41598 -0.40908 0.49271 -0.11825 0.52153 -0.04848 " pathEditMode="relative" ptsTypes="aaaA">
                                      <p:cBhvr>
                                        <p:cTn id="3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05619E-6 C 0.0184 -0.14912 0.0368 -0.29793 0.09305 -0.36061 C 0.1493 -0.42328 0.27673 -0.4276 0.33767 -0.37543 C 0.39861 -0.32325 0.44062 -0.1025 0.4585 -0.04847 " pathEditMode="relative" ptsTypes="aaaA">
                                      <p:cBhvr>
                                        <p:cTn id="6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3" grpId="0" animBg="1"/>
      <p:bldP spid="44" grpId="0" animBg="1"/>
      <p:bldP spid="45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691656" y="3118050"/>
            <a:ext cx="4091693" cy="4092759"/>
            <a:chOff x="5769052" y="2338536"/>
            <a:chExt cx="3069569" cy="30695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052" y="2338536"/>
              <a:ext cx="3069569" cy="3069569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6172870" y="3867110"/>
              <a:ext cx="126364" cy="126364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275549" y="3867110"/>
              <a:ext cx="126364" cy="126364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226729" y="3867110"/>
              <a:ext cx="126364" cy="126364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00426" y="2725622"/>
              <a:ext cx="467001" cy="2590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GL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564" y="2725622"/>
              <a:ext cx="467001" cy="2590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OE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73640" y="2725622"/>
              <a:ext cx="467001" cy="2590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AP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5157" y="2984692"/>
              <a:ext cx="901291" cy="64389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3216" y="2984692"/>
              <a:ext cx="901291" cy="64389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1326" y="2984692"/>
              <a:ext cx="901291" cy="643890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497" y="2002968"/>
            <a:ext cx="1282725" cy="127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Multitenant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More efficient utilization of system resources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4541" y="2409567"/>
            <a:ext cx="2383442" cy="4381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System Resources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333" y="5597136"/>
            <a:ext cx="584429" cy="58458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385" y="5597136"/>
            <a:ext cx="1813506" cy="5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58025E-6 L -0.29809 -0.003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13" y="-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Multitenant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Components of a Multitenant Container Database (CDB)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75" y="2830060"/>
            <a:ext cx="4026891" cy="402794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579581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55464" y="4835883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4" y="3691066"/>
            <a:ext cx="1511353" cy="10735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197" y="3706685"/>
            <a:ext cx="1201408" cy="8585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28" y="3702054"/>
            <a:ext cx="1201408" cy="8585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29" y="3691066"/>
            <a:ext cx="1511353" cy="10735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34" y="3697180"/>
            <a:ext cx="1511353" cy="10735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483" y="3708168"/>
            <a:ext cx="1201408" cy="85852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8331319" y="4835347"/>
            <a:ext cx="165774" cy="165817"/>
          </a:xfrm>
          <a:prstGeom prst="ellipse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114" y="5410939"/>
            <a:ext cx="2219562" cy="3524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Pluggable Databases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042571" y="3830040"/>
            <a:ext cx="2224909" cy="1476162"/>
            <a:chOff x="9040982" y="3830040"/>
            <a:chExt cx="2224909" cy="1476162"/>
          </a:xfrm>
        </p:grpSpPr>
        <p:grpSp>
          <p:nvGrpSpPr>
            <p:cNvPr id="33" name="Group 32"/>
            <p:cNvGrpSpPr/>
            <p:nvPr/>
          </p:nvGrpSpPr>
          <p:grpSpPr>
            <a:xfrm>
              <a:off x="9045856" y="3848674"/>
              <a:ext cx="1273188" cy="415498"/>
              <a:chOff x="5494205" y="1942376"/>
              <a:chExt cx="955140" cy="31162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826175" y="1942376"/>
                <a:ext cx="623170" cy="31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</a:rPr>
                  <a:t>PDBs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H="1" flipV="1">
                <a:off x="5494205" y="2131128"/>
                <a:ext cx="361938" cy="1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9040982" y="4688738"/>
              <a:ext cx="1194191" cy="415498"/>
              <a:chOff x="5490550" y="2572423"/>
              <a:chExt cx="895877" cy="31162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820403" y="2572423"/>
                <a:ext cx="566024" cy="31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</a:rPr>
                  <a:t>Root</a:t>
                </a: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H="1">
                <a:off x="5490550" y="2746275"/>
                <a:ext cx="365595" cy="54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10552234" y="4340517"/>
              <a:ext cx="71365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chemeClr val="tx2"/>
                  </a:solidFill>
                </a:rPr>
                <a:t>CDB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>
              <a:off x="10239777" y="3830040"/>
              <a:ext cx="292565" cy="1476162"/>
            </a:xfrm>
            <a:prstGeom prst="rightBrace">
              <a:avLst/>
            </a:prstGeom>
            <a:ln w="28575" cmpd="sng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80512" y="5401221"/>
            <a:ext cx="3323361" cy="3802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Multitenant Container Database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090" y="2454256"/>
            <a:ext cx="3967210" cy="856135"/>
            <a:chOff x="5037502" y="2454255"/>
            <a:chExt cx="3967210" cy="856135"/>
          </a:xfrm>
        </p:grpSpPr>
        <p:sp>
          <p:nvSpPr>
            <p:cNvPr id="26" name="Right Brace 25"/>
            <p:cNvSpPr/>
            <p:nvPr/>
          </p:nvSpPr>
          <p:spPr>
            <a:xfrm rot="16200000">
              <a:off x="6799939" y="1105618"/>
              <a:ext cx="442335" cy="3967210"/>
            </a:xfrm>
            <a:prstGeom prst="rightBrace">
              <a:avLst/>
            </a:prstGeom>
            <a:ln w="28575" cmpd="sng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64480" y="2454255"/>
              <a:ext cx="3918390" cy="4566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285750" indent="-285750" algn="ctr">
                <a:lnSpc>
                  <a:spcPct val="90000"/>
                </a:lnSpc>
                <a:buFont typeface="Arial"/>
                <a:buChar char="•"/>
              </a:pPr>
              <a:r>
                <a:rPr lang="en-US" sz="2200" dirty="0"/>
                <a:t>Up to 4k PDBs per CDB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6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7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1676E-7 2.65864E-6 L 0.10408 -0.20681 C 0.12596 -0.25313 0.15866 -0.2793 0.19291 -0.2793 C 0.2316 -0.2793 0.26286 -0.25313 0.28449 -0.20681 L 0.38882 2.65864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35" y="-139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2.08845E-6 L 0.10342 -0.20908 C 0.1253 -0.25585 0.15786 -0.28224 0.19198 -0.28224 C 0.23066 -0.28224 0.26153 -0.25585 0.28341 -0.20908 L 0.38748 2.08845E-6 " pathEditMode="relative" rAng="0" ptsTypes="FffFF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7" y="-14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486E-6 -4.05186E-6 L 0.10355 -0.20537 C 0.12517 -0.25167 0.15773 -0.27737 0.19172 -0.27737 C 0.2304 -0.27737 0.2614 -0.25167 0.28302 -0.20537 L 0.38721 -4.05186E-6 " pathEditMode="relative" rAng="0" ptsTypes="FffFF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54" y="-138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1" grpId="0" animBg="1"/>
      <p:bldP spid="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8E8993-8945-8249-A97C-D5918BD47C01}" vid="{9D9BFA85-61A8-6948-BAAE-1DEE9550C40B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8E8993-8945-8249-A97C-D5918BD47C01}" vid="{C590595C-AE5D-F647-A2D5-3B79DD71608B}"/>
    </a:ext>
  </a:extLst>
</a:theme>
</file>

<file path=ppt/theme/theme3.xml><?xml version="1.0" encoding="utf-8"?>
<a:theme xmlns:a="http://schemas.openxmlformats.org/drawingml/2006/main" name="1_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48E8993-8945-8249-A97C-D5918BD47C01}" vid="{9D9BFA85-61A8-6948-BAAE-1DEE9550C40B}"/>
    </a:ext>
  </a:extLst>
</a:theme>
</file>

<file path=ppt/theme/theme4.xml><?xml version="1.0" encoding="utf-8"?>
<a:theme xmlns:a="http://schemas.openxmlformats.org/drawingml/2006/main" name="Light Master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Presentation37" id="{7D87ED77-4C96-4945-9B63-ACAF0C96A459}" vid="{F17A2643-0AED-654A-A085-FBB799BBF0B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 </Template>
  <TotalTime>3294</TotalTime>
  <Words>6697</Words>
  <Application>Microsoft Macintosh PowerPoint</Application>
  <PresentationFormat>Panorámica</PresentationFormat>
  <Paragraphs>956</Paragraphs>
  <Slides>47</Slides>
  <Notes>36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62" baseType="lpstr">
      <vt:lpstr>Arial</vt:lpstr>
      <vt:lpstr>Calibri</vt:lpstr>
      <vt:lpstr>Courier</vt:lpstr>
      <vt:lpstr>Courier New</vt:lpstr>
      <vt:lpstr>Georgia</vt:lpstr>
      <vt:lpstr>Oracle Sans</vt:lpstr>
      <vt:lpstr>Oracle Sans Light</vt:lpstr>
      <vt:lpstr>System Font Regular</vt:lpstr>
      <vt:lpstr>Times New Roman</vt:lpstr>
      <vt:lpstr>Wingdings</vt:lpstr>
      <vt:lpstr>Light Master </vt:lpstr>
      <vt:lpstr>Dark Master</vt:lpstr>
      <vt:lpstr>1_Light Master </vt:lpstr>
      <vt:lpstr>Light Master</vt:lpstr>
      <vt:lpstr>think-cell Slide</vt:lpstr>
      <vt:lpstr>Oracle Database MultiTenant/MultiModel/InMemory</vt:lpstr>
      <vt:lpstr>Safe harbor statement</vt:lpstr>
      <vt:lpstr>Overview</vt:lpstr>
      <vt:lpstr>Overview</vt:lpstr>
      <vt:lpstr>Comparing Database Consolidation Architectures</vt:lpstr>
      <vt:lpstr>Classical Oracle Database Architecture</vt:lpstr>
      <vt:lpstr>Multitenant Architecture</vt:lpstr>
      <vt:lpstr>Multitenant Architecture</vt:lpstr>
      <vt:lpstr>Multitenant Architecture</vt:lpstr>
      <vt:lpstr>Manage Many Databases as One</vt:lpstr>
      <vt:lpstr>Manage Many Databases as One with Multitenant</vt:lpstr>
      <vt:lpstr>Simplified Patching and Upgrades</vt:lpstr>
      <vt:lpstr>Simplified Patching and Upgrades</vt:lpstr>
      <vt:lpstr>Multitenant</vt:lpstr>
      <vt:lpstr>Application Container</vt:lpstr>
      <vt:lpstr>Multitenant for Provisioning</vt:lpstr>
      <vt:lpstr>PDB Hot Clone</vt:lpstr>
      <vt:lpstr>Refreshable PDB</vt:lpstr>
      <vt:lpstr>Online PDB Relocation</vt:lpstr>
      <vt:lpstr>Advantages of Multitenant Architecture</vt:lpstr>
      <vt:lpstr>Overview</vt:lpstr>
      <vt:lpstr> What is JSON? </vt:lpstr>
      <vt:lpstr> What is JSON? </vt:lpstr>
      <vt:lpstr> Storing JSON in the Oracle Database </vt:lpstr>
      <vt:lpstr> Storing JSON in the Oracle Database </vt:lpstr>
      <vt:lpstr> Storing JSON in the Oracle Database </vt:lpstr>
      <vt:lpstr>Oracle Database as a Document Store</vt:lpstr>
      <vt:lpstr>JSON Support in Oracle Database</vt:lpstr>
      <vt:lpstr>Oracle REST Data Services  Serving JSON results from relational data</vt:lpstr>
      <vt:lpstr>Oracle REST Data Services</vt:lpstr>
      <vt:lpstr>ORDS Typical Architecture</vt:lpstr>
      <vt:lpstr>ORDS Standalone Deployments</vt:lpstr>
      <vt:lpstr>SODA: Simple Oracle Document Access</vt:lpstr>
      <vt:lpstr>Overview</vt:lpstr>
      <vt:lpstr>Reduced Overhead</vt:lpstr>
      <vt:lpstr>Row Format Databases vs. Column Format Databases</vt:lpstr>
      <vt:lpstr>Breakthrough: Dual Format Database</vt:lpstr>
      <vt:lpstr>Presentación de PowerPoint</vt:lpstr>
      <vt:lpstr>Oracle In-Memory: Simple to Implement</vt:lpstr>
      <vt:lpstr>Conclusions</vt:lpstr>
      <vt:lpstr>Strategy: Oracle Database as a Document Store</vt:lpstr>
      <vt:lpstr> Oracle Database: A multi-model platform</vt:lpstr>
      <vt:lpstr>Transactions and consistency</vt:lpstr>
      <vt:lpstr>Advanced SQL Engine </vt:lpstr>
      <vt:lpstr>Query Optimizations for JSON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install fonts before using</dc:title>
  <dc:subject/>
  <dc:creator>Guillermo Best</dc:creator>
  <cp:keywords/>
  <dc:description/>
  <cp:lastModifiedBy>Guillermo Best</cp:lastModifiedBy>
  <cp:revision>53</cp:revision>
  <dcterms:created xsi:type="dcterms:W3CDTF">2019-11-21T22:28:32Z</dcterms:created>
  <dcterms:modified xsi:type="dcterms:W3CDTF">2020-04-13T17:24:21Z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